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4"/>
  </p:sldMasterIdLst>
  <p:notesMasterIdLst>
    <p:notesMasterId r:id="rId2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9144000" cy="5143500" type="screen16x9"/>
  <p:notesSz cx="6858000" cy="9144000"/>
  <p:embeddedFontLst>
    <p:embeddedFont>
      <p:font typeface="Century Gothic" panose="020B0502020202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26EB1E-C5C3-4AB0-AFC5-DF6AAECCFBA0}">
  <a:tblStyle styleId="{C026EB1E-C5C3-4AB0-AFC5-DF6AAECCFB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32" y="7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085f0089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085f0089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085f0089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085f0089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085f0089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085f0089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110a2935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110a2935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110a2935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110a2935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e5c105cef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e5c105cef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ffa3a8dd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ffa3a8d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e5c105cef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e5c105cef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110a29350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110a2935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110a29350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110a2935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110a29350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4110a29350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110a2935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110a2935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085f0089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085f0089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110a2935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110a2935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110a29350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110a29350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110a29350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110a29350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110a29350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110a29350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ffa3a8dd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ffa3a8dd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3"/>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19" name="Google Shape;19;p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4"/>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3" name="Google Shape;23;p4"/>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5" name="Google Shape;25;p4"/>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6" name="Google Shape;26;p4"/>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27"/>
        <p:cNvGrpSpPr/>
        <p:nvPr/>
      </p:nvGrpSpPr>
      <p:grpSpPr>
        <a:xfrm>
          <a:off x="0" y="0"/>
          <a:ext cx="0" cy="0"/>
          <a:chOff x="0" y="0"/>
          <a:chExt cx="0" cy="0"/>
        </a:xfrm>
      </p:grpSpPr>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9" name="Google Shape;29;p5"/>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0" name="Google Shape;30;p5"/>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2" name="Google Shape;32;p5"/>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3"/>
        <p:cNvGrpSpPr/>
        <p:nvPr/>
      </p:nvGrpSpPr>
      <p:grpSpPr>
        <a:xfrm>
          <a:off x="0" y="0"/>
          <a:ext cx="0" cy="0"/>
          <a:chOff x="0" y="0"/>
          <a:chExt cx="0" cy="0"/>
        </a:xfrm>
      </p:grpSpPr>
      <p:sp>
        <p:nvSpPr>
          <p:cNvPr id="34" name="Google Shape;3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6"/>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36" name="Google Shape;36;p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8" name="Google Shape;38;p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39"/>
        <p:cNvGrpSpPr/>
        <p:nvPr/>
      </p:nvGrpSpPr>
      <p:grpSpPr>
        <a:xfrm>
          <a:off x="0" y="0"/>
          <a:ext cx="0" cy="0"/>
          <a:chOff x="0" y="0"/>
          <a:chExt cx="0" cy="0"/>
        </a:xfrm>
      </p:grpSpPr>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7"/>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2" name="Google Shape;42;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7"/>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45"/>
        <p:cNvGrpSpPr/>
        <p:nvPr/>
      </p:nvGrpSpPr>
      <p:grpSpPr>
        <a:xfrm>
          <a:off x="0" y="0"/>
          <a:ext cx="0" cy="0"/>
          <a:chOff x="0" y="0"/>
          <a:chExt cx="0" cy="0"/>
        </a:xfrm>
      </p:grpSpPr>
      <p:sp>
        <p:nvSpPr>
          <p:cNvPr id="46" name="Google Shape;4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8"/>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48" name="Google Shape;48;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8"/>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1"/>
        <p:cNvGrpSpPr/>
        <p:nvPr/>
      </p:nvGrpSpPr>
      <p:grpSpPr>
        <a:xfrm>
          <a:off x="0" y="0"/>
          <a:ext cx="0" cy="0"/>
          <a:chOff x="0" y="0"/>
          <a:chExt cx="0" cy="0"/>
        </a:xfrm>
      </p:grpSpPr>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9"/>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54" name="Google Shape;54;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57"/>
        <p:cNvGrpSpPr/>
        <p:nvPr/>
      </p:nvGrpSpPr>
      <p:grpSpPr>
        <a:xfrm>
          <a:off x="0" y="0"/>
          <a:ext cx="0" cy="0"/>
          <a:chOff x="0" y="0"/>
          <a:chExt cx="0" cy="0"/>
        </a:xfrm>
      </p:grpSpPr>
      <p:sp>
        <p:nvSpPr>
          <p:cNvPr id="58" name="Google Shape;5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0"/>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0" name="Google Shape;60;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0"/>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1"/>
          <p:cNvPicPr preferRelativeResize="0"/>
          <p:nvPr/>
        </p:nvPicPr>
        <p:blipFill>
          <a:blip r:embed="rId3">
            <a:alphaModFix amt="36000"/>
          </a:blip>
          <a:stretch>
            <a:fillRect/>
          </a:stretch>
        </p:blipFill>
        <p:spPr>
          <a:xfrm>
            <a:off x="0" y="0"/>
            <a:ext cx="9143995" cy="5143498"/>
          </a:xfrm>
          <a:prstGeom prst="rect">
            <a:avLst/>
          </a:prstGeom>
          <a:noFill/>
          <a:ln>
            <a:noFill/>
          </a:ln>
        </p:spPr>
      </p:pic>
      <p:sp>
        <p:nvSpPr>
          <p:cNvPr id="68" name="Google Shape;68;p1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SIMPLE MACHINES AND LEVERS</a:t>
            </a:r>
            <a:endParaRPr/>
          </a:p>
        </p:txBody>
      </p:sp>
      <p:sp>
        <p:nvSpPr>
          <p:cNvPr id="69" name="Google Shape;69;p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We will describe levers using forces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142" name="Google Shape;142;p20"/>
          <p:cNvSpPr txBox="1">
            <a:spLocks noGrp="1"/>
          </p:cNvSpPr>
          <p:nvPr>
            <p:ph type="body" idx="2"/>
          </p:nvPr>
        </p:nvSpPr>
        <p:spPr>
          <a:xfrm>
            <a:off x="552550" y="711150"/>
            <a:ext cx="61737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a:t>
            </a:r>
            <a:r>
              <a:rPr lang="en-GB" b="1"/>
              <a:t>lever</a:t>
            </a:r>
            <a:r>
              <a:rPr lang="en-GB"/>
              <a:t> is a rod₁ that is supported at a turning point called a </a:t>
            </a:r>
            <a:r>
              <a:rPr lang="en-GB" b="1"/>
              <a:t>fulcrum</a:t>
            </a:r>
            <a:r>
              <a:rPr lang="en-GB"/>
              <a:t>.</a:t>
            </a:r>
            <a:endParaRPr/>
          </a:p>
          <a:p>
            <a:pPr marL="0" lvl="0" indent="0" algn="l" rtl="0">
              <a:spcBef>
                <a:spcPts val="1600"/>
              </a:spcBef>
              <a:spcAft>
                <a:spcPts val="0"/>
              </a:spcAft>
              <a:buClr>
                <a:schemeClr val="dk1"/>
              </a:buClr>
              <a:buSzPts val="1100"/>
              <a:buFont typeface="Arial"/>
              <a:buNone/>
            </a:pPr>
            <a:r>
              <a:rPr lang="en-GB">
                <a:solidFill>
                  <a:schemeClr val="dk1"/>
                </a:solidFill>
              </a:rPr>
              <a:t>An example of a lever is a door handle.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GB"/>
              <a:t>Levers can be used to decrease the amount of effort needed to complete a task. They are an example of a </a:t>
            </a:r>
            <a:r>
              <a:rPr lang="en-GB" b="1"/>
              <a:t>simple machine</a:t>
            </a:r>
            <a:r>
              <a:rPr lang="en-GB"/>
              <a:t>.</a:t>
            </a: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graphicFrame>
        <p:nvGraphicFramePr>
          <p:cNvPr id="143" name="Google Shape;143;p20"/>
          <p:cNvGraphicFramePr/>
          <p:nvPr/>
        </p:nvGraphicFramePr>
        <p:xfrm>
          <a:off x="6644525" y="940875"/>
          <a:ext cx="3000000" cy="3000000"/>
        </p:xfrm>
        <a:graphic>
          <a:graphicData uri="http://schemas.openxmlformats.org/drawingml/2006/table">
            <a:tbl>
              <a:tblPr>
                <a:noFill/>
                <a:tableStyleId>{C026EB1E-C5C3-4AB0-AFC5-DF6AAECCFBA0}</a:tableStyleId>
              </a:tblPr>
              <a:tblGrid>
                <a:gridCol w="2277750">
                  <a:extLst>
                    <a:ext uri="{9D8B030D-6E8A-4147-A177-3AD203B41FA5}">
                      <a16:colId xmlns:a16="http://schemas.microsoft.com/office/drawing/2014/main" val="20000"/>
                    </a:ext>
                  </a:extLst>
                </a:gridCol>
              </a:tblGrid>
              <a:tr h="3480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9156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In the diagram above which part is the lever, A or B ?</a:t>
                      </a:r>
                      <a:endParaRPr sz="1200">
                        <a:latin typeface="Century Gothic"/>
                        <a:ea typeface="Century Gothic"/>
                        <a:cs typeface="Century Gothic"/>
                        <a:sym typeface="Century Gothic"/>
                      </a:endParaRPr>
                    </a:p>
                    <a:p>
                      <a:pPr marL="0" lvl="0" indent="0" algn="l" rtl="0">
                        <a:spcBef>
                          <a:spcPts val="0"/>
                        </a:spcBef>
                        <a:spcAft>
                          <a:spcPts val="0"/>
                        </a:spcAft>
                        <a:buNone/>
                      </a:pP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Explain your answer. </a:t>
                      </a:r>
                      <a:endParaRPr sz="12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144" name="Google Shape;144;p20"/>
          <p:cNvGrpSpPr/>
          <p:nvPr/>
        </p:nvGrpSpPr>
        <p:grpSpPr>
          <a:xfrm>
            <a:off x="610325" y="2202675"/>
            <a:ext cx="5138325" cy="921950"/>
            <a:chOff x="380050" y="2629650"/>
            <a:chExt cx="5138325" cy="921950"/>
          </a:xfrm>
        </p:grpSpPr>
        <p:pic>
          <p:nvPicPr>
            <p:cNvPr id="145" name="Google Shape;145;p20"/>
            <p:cNvPicPr preferRelativeResize="0"/>
            <p:nvPr/>
          </p:nvPicPr>
          <p:blipFill>
            <a:blip r:embed="rId3">
              <a:alphaModFix/>
            </a:blip>
            <a:stretch>
              <a:fillRect/>
            </a:stretch>
          </p:blipFill>
          <p:spPr>
            <a:xfrm>
              <a:off x="1560538" y="2629650"/>
              <a:ext cx="1742068" cy="921950"/>
            </a:xfrm>
            <a:prstGeom prst="rect">
              <a:avLst/>
            </a:prstGeom>
            <a:noFill/>
            <a:ln>
              <a:noFill/>
            </a:ln>
          </p:spPr>
        </p:pic>
        <p:cxnSp>
          <p:nvCxnSpPr>
            <p:cNvPr id="146" name="Google Shape;146;p20"/>
            <p:cNvCxnSpPr>
              <a:stCxn id="147" idx="1"/>
            </p:cNvCxnSpPr>
            <p:nvPr/>
          </p:nvCxnSpPr>
          <p:spPr>
            <a:xfrm flipH="1">
              <a:off x="2931475" y="2852975"/>
              <a:ext cx="1262100" cy="3417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20"/>
            <p:cNvSpPr txBox="1"/>
            <p:nvPr/>
          </p:nvSpPr>
          <p:spPr>
            <a:xfrm>
              <a:off x="4193575" y="267897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lever</a:t>
              </a:r>
              <a:endParaRPr b="1"/>
            </a:p>
          </p:txBody>
        </p:sp>
        <p:sp>
          <p:nvSpPr>
            <p:cNvPr id="148" name="Google Shape;148;p20"/>
            <p:cNvSpPr txBox="1"/>
            <p:nvPr/>
          </p:nvSpPr>
          <p:spPr>
            <a:xfrm>
              <a:off x="380050" y="2896100"/>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cxnSp>
          <p:nvCxnSpPr>
            <p:cNvPr id="149" name="Google Shape;149;p20"/>
            <p:cNvCxnSpPr/>
            <p:nvPr/>
          </p:nvCxnSpPr>
          <p:spPr>
            <a:xfrm rot="10800000" flipH="1">
              <a:off x="997450" y="2950475"/>
              <a:ext cx="997500" cy="11100"/>
            </a:xfrm>
            <a:prstGeom prst="straightConnector1">
              <a:avLst/>
            </a:prstGeom>
            <a:noFill/>
            <a:ln w="28575" cap="flat" cmpd="sng">
              <a:solidFill>
                <a:schemeClr val="dk2"/>
              </a:solidFill>
              <a:prstDash val="solid"/>
              <a:round/>
              <a:headEnd type="none" w="med" len="med"/>
              <a:tailEnd type="triangle" w="med" len="med"/>
            </a:ln>
          </p:spPr>
        </p:cxnSp>
      </p:grpSp>
      <p:sp>
        <p:nvSpPr>
          <p:cNvPr id="150" name="Google Shape;150;p20"/>
          <p:cNvSpPr/>
          <p:nvPr/>
        </p:nvSpPr>
        <p:spPr>
          <a:xfrm>
            <a:off x="7071475" y="1751600"/>
            <a:ext cx="1464300" cy="165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6892050" y="1917500"/>
            <a:ext cx="583500" cy="4749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txBox="1"/>
          <p:nvPr/>
        </p:nvSpPr>
        <p:spPr>
          <a:xfrm>
            <a:off x="8023525" y="1347400"/>
            <a:ext cx="5121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A</a:t>
            </a:r>
            <a:endParaRPr sz="1800" b="1"/>
          </a:p>
        </p:txBody>
      </p:sp>
      <p:sp>
        <p:nvSpPr>
          <p:cNvPr id="153" name="Google Shape;153;p20"/>
          <p:cNvSpPr txBox="1"/>
          <p:nvPr/>
        </p:nvSpPr>
        <p:spPr>
          <a:xfrm>
            <a:off x="7003950" y="1988300"/>
            <a:ext cx="5121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B</a:t>
            </a:r>
            <a:endParaRPr sz="1800" b="1"/>
          </a:p>
        </p:txBody>
      </p:sp>
      <p:graphicFrame>
        <p:nvGraphicFramePr>
          <p:cNvPr id="154" name="Google Shape;154;p20"/>
          <p:cNvGraphicFramePr/>
          <p:nvPr/>
        </p:nvGraphicFramePr>
        <p:xfrm>
          <a:off x="6787788" y="4038300"/>
          <a:ext cx="3000000" cy="3000000"/>
        </p:xfrm>
        <a:graphic>
          <a:graphicData uri="http://schemas.openxmlformats.org/drawingml/2006/table">
            <a:tbl>
              <a:tblPr>
                <a:noFill/>
                <a:tableStyleId>{C026EB1E-C5C3-4AB0-AFC5-DF6AAECCFBA0}</a:tableStyleId>
              </a:tblPr>
              <a:tblGrid>
                <a:gridCol w="2134475">
                  <a:extLst>
                    <a:ext uri="{9D8B030D-6E8A-4147-A177-3AD203B41FA5}">
                      <a16:colId xmlns:a16="http://schemas.microsoft.com/office/drawing/2014/main" val="20000"/>
                    </a:ext>
                  </a:extLst>
                </a:gridCol>
              </a:tblGrid>
              <a:tr h="2823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DEFINITION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51307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 straight bar usually made from metal or wood</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160" name="Google Shape;160;p21"/>
          <p:cNvSpPr txBox="1">
            <a:spLocks noGrp="1"/>
          </p:cNvSpPr>
          <p:nvPr>
            <p:ph type="body" idx="2"/>
          </p:nvPr>
        </p:nvSpPr>
        <p:spPr>
          <a:xfrm>
            <a:off x="552550" y="711150"/>
            <a:ext cx="61737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
            </a:r>
            <a:r>
              <a:rPr lang="en-GB" b="1"/>
              <a:t>force</a:t>
            </a:r>
            <a:r>
              <a:rPr lang="en-GB"/>
              <a:t> used to operate a lever is called the </a:t>
            </a:r>
            <a:r>
              <a:rPr lang="en-GB" b="1"/>
              <a:t>effort </a:t>
            </a:r>
            <a:r>
              <a:rPr lang="en-GB"/>
              <a:t>and the resisting force is called the </a:t>
            </a:r>
            <a:r>
              <a:rPr lang="en-GB" b="1"/>
              <a:t>load.</a:t>
            </a:r>
            <a:r>
              <a:rPr lang="en-GB"/>
              <a:t> </a:t>
            </a:r>
            <a:endParaRPr/>
          </a:p>
          <a:p>
            <a:pPr marL="0" lvl="0" indent="0" algn="l" rtl="0">
              <a:spcBef>
                <a:spcPts val="1600"/>
              </a:spcBef>
              <a:spcAft>
                <a:spcPts val="0"/>
              </a:spcAft>
              <a:buNone/>
            </a:pPr>
            <a:r>
              <a:rPr lang="en-GB" b="1"/>
              <a:t>Example: </a:t>
            </a: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cxnSp>
        <p:nvCxnSpPr>
          <p:cNvPr id="161" name="Google Shape;161;p21"/>
          <p:cNvCxnSpPr/>
          <p:nvPr/>
        </p:nvCxnSpPr>
        <p:spPr>
          <a:xfrm rot="10800000">
            <a:off x="5794900" y="3504625"/>
            <a:ext cx="787200" cy="574200"/>
          </a:xfrm>
          <a:prstGeom prst="straightConnector1">
            <a:avLst/>
          </a:prstGeom>
          <a:noFill/>
          <a:ln w="28575" cap="flat" cmpd="sng">
            <a:solidFill>
              <a:schemeClr val="dk2"/>
            </a:solidFill>
            <a:prstDash val="solid"/>
            <a:round/>
            <a:headEnd type="none" w="med" len="med"/>
            <a:tailEnd type="triangle" w="med" len="med"/>
          </a:ln>
        </p:spPr>
      </p:cxnSp>
      <p:sp>
        <p:nvSpPr>
          <p:cNvPr id="162" name="Google Shape;162;p21"/>
          <p:cNvSpPr txBox="1"/>
          <p:nvPr/>
        </p:nvSpPr>
        <p:spPr>
          <a:xfrm>
            <a:off x="6351400" y="407882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lever</a:t>
            </a:r>
            <a:endParaRPr b="1"/>
          </a:p>
        </p:txBody>
      </p:sp>
      <p:sp>
        <p:nvSpPr>
          <p:cNvPr id="163" name="Google Shape;163;p21"/>
          <p:cNvSpPr txBox="1"/>
          <p:nvPr/>
        </p:nvSpPr>
        <p:spPr>
          <a:xfrm>
            <a:off x="632825" y="2856450"/>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cxnSp>
        <p:nvCxnSpPr>
          <p:cNvPr id="164" name="Google Shape;164;p21"/>
          <p:cNvCxnSpPr>
            <a:endCxn id="165" idx="1"/>
          </p:cNvCxnSpPr>
          <p:nvPr/>
        </p:nvCxnSpPr>
        <p:spPr>
          <a:xfrm>
            <a:off x="997002" y="3204444"/>
            <a:ext cx="695700" cy="228600"/>
          </a:xfrm>
          <a:prstGeom prst="straightConnector1">
            <a:avLst/>
          </a:prstGeom>
          <a:noFill/>
          <a:ln w="28575" cap="flat" cmpd="sng">
            <a:solidFill>
              <a:schemeClr val="dk2"/>
            </a:solidFill>
            <a:prstDash val="solid"/>
            <a:round/>
            <a:headEnd type="none" w="med" len="med"/>
            <a:tailEnd type="triangle" w="med" len="med"/>
          </a:ln>
        </p:spPr>
      </p:cxnSp>
      <p:sp>
        <p:nvSpPr>
          <p:cNvPr id="166" name="Google Shape;166;p21"/>
          <p:cNvSpPr/>
          <p:nvPr/>
        </p:nvSpPr>
        <p:spPr>
          <a:xfrm rot="-669826">
            <a:off x="1642150" y="3522400"/>
            <a:ext cx="4084950" cy="244275"/>
          </a:xfrm>
          <a:prstGeom prst="flowChartProcess">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rot="-773559">
            <a:off x="1701063" y="3093763"/>
            <a:ext cx="732773" cy="669026"/>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2630825" y="3965725"/>
            <a:ext cx="660000" cy="574200"/>
          </a:xfrm>
          <a:prstGeom prst="triangle">
            <a:avLst>
              <a:gd name="adj"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1"/>
          <p:cNvCxnSpPr/>
          <p:nvPr/>
        </p:nvCxnSpPr>
        <p:spPr>
          <a:xfrm rot="10800000">
            <a:off x="3291100" y="4240550"/>
            <a:ext cx="834600" cy="245400"/>
          </a:xfrm>
          <a:prstGeom prst="straightConnector1">
            <a:avLst/>
          </a:prstGeom>
          <a:noFill/>
          <a:ln w="28575" cap="flat" cmpd="sng">
            <a:solidFill>
              <a:schemeClr val="dk2"/>
            </a:solidFill>
            <a:prstDash val="solid"/>
            <a:round/>
            <a:headEnd type="none" w="med" len="med"/>
            <a:tailEnd type="triangle" w="med" len="med"/>
          </a:ln>
        </p:spPr>
      </p:cxnSp>
      <p:sp>
        <p:nvSpPr>
          <p:cNvPr id="169" name="Google Shape;169;p21"/>
          <p:cNvSpPr txBox="1"/>
          <p:nvPr/>
        </p:nvSpPr>
        <p:spPr>
          <a:xfrm>
            <a:off x="4158713" y="424055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170" name="Google Shape;170;p21"/>
          <p:cNvSpPr/>
          <p:nvPr/>
        </p:nvSpPr>
        <p:spPr>
          <a:xfrm>
            <a:off x="4614250" y="2244700"/>
            <a:ext cx="529200" cy="9597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txBox="1"/>
          <p:nvPr/>
        </p:nvSpPr>
        <p:spPr>
          <a:xfrm>
            <a:off x="4503400" y="189670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177" name="Google Shape;177;p22"/>
          <p:cNvSpPr txBox="1">
            <a:spLocks noGrp="1"/>
          </p:cNvSpPr>
          <p:nvPr>
            <p:ph type="body" idx="2"/>
          </p:nvPr>
        </p:nvSpPr>
        <p:spPr>
          <a:xfrm>
            <a:off x="552550" y="711150"/>
            <a:ext cx="67299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There are 3 types of levers. </a:t>
            </a:r>
            <a:r>
              <a:rPr lang="en-GB" b="1"/>
              <a:t>First-class</a:t>
            </a:r>
            <a:r>
              <a:rPr lang="en-GB"/>
              <a:t>, </a:t>
            </a:r>
            <a:r>
              <a:rPr lang="en-GB" b="1"/>
              <a:t>second-class</a:t>
            </a:r>
            <a:r>
              <a:rPr lang="en-GB"/>
              <a:t> and </a:t>
            </a:r>
            <a:r>
              <a:rPr lang="en-GB" b="1"/>
              <a:t>third-class</a:t>
            </a:r>
            <a:r>
              <a:rPr lang="en-GB"/>
              <a:t>.</a:t>
            </a:r>
            <a:endParaRPr/>
          </a:p>
          <a:p>
            <a:pPr marL="0" lvl="0" indent="0" algn="l" rtl="0">
              <a:spcBef>
                <a:spcPts val="1600"/>
              </a:spcBef>
              <a:spcAft>
                <a:spcPts val="0"/>
              </a:spcAft>
              <a:buNone/>
            </a:pPr>
            <a:r>
              <a:rPr lang="en-GB"/>
              <a:t>In a </a:t>
            </a:r>
            <a:r>
              <a:rPr lang="en-GB" b="1"/>
              <a:t>first-class</a:t>
            </a:r>
            <a:r>
              <a:rPr lang="en-GB"/>
              <a:t> </a:t>
            </a:r>
            <a:r>
              <a:rPr lang="en-GB" b="1"/>
              <a:t>lever </a:t>
            </a:r>
            <a:r>
              <a:rPr lang="en-GB"/>
              <a:t>the fulcrum is between the effort and load. </a:t>
            </a:r>
            <a:r>
              <a:rPr lang="en-GB" b="1"/>
              <a:t>E</a:t>
            </a:r>
            <a:r>
              <a:rPr lang="en-GB"/>
              <a:t>ffort, </a:t>
            </a:r>
            <a:r>
              <a:rPr lang="en-GB" b="1"/>
              <a:t>F</a:t>
            </a:r>
            <a:r>
              <a:rPr lang="en-GB"/>
              <a:t>ulcrum and </a:t>
            </a:r>
            <a:r>
              <a:rPr lang="en-GB" b="1"/>
              <a:t>L</a:t>
            </a:r>
            <a:r>
              <a:rPr lang="en-GB"/>
              <a:t>oad </a:t>
            </a:r>
            <a:r>
              <a:rPr lang="en-GB" b="1"/>
              <a:t>(EFL). </a:t>
            </a:r>
            <a:endParaRPr b="1"/>
          </a:p>
          <a:p>
            <a:pPr marL="0" lvl="0" indent="0" algn="l" rtl="0">
              <a:spcBef>
                <a:spcPts val="1600"/>
              </a:spcBef>
              <a:spcAft>
                <a:spcPts val="0"/>
              </a:spcAft>
              <a:buNone/>
            </a:pPr>
            <a:r>
              <a:rPr lang="en-GB"/>
              <a:t>Using scissors is an example of a first-class lever</a:t>
            </a:r>
            <a:endParaRPr/>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grpSp>
        <p:nvGrpSpPr>
          <p:cNvPr id="178" name="Google Shape;178;p22"/>
          <p:cNvGrpSpPr/>
          <p:nvPr/>
        </p:nvGrpSpPr>
        <p:grpSpPr>
          <a:xfrm>
            <a:off x="479876" y="3208856"/>
            <a:ext cx="4623144" cy="1843065"/>
            <a:chOff x="919200" y="2441075"/>
            <a:chExt cx="6308875" cy="2220025"/>
          </a:xfrm>
        </p:grpSpPr>
        <p:cxnSp>
          <p:nvCxnSpPr>
            <p:cNvPr id="179" name="Google Shape;179;p22"/>
            <p:cNvCxnSpPr/>
            <p:nvPr/>
          </p:nvCxnSpPr>
          <p:spPr>
            <a:xfrm rot="10800000">
              <a:off x="5033800" y="3784450"/>
              <a:ext cx="787200" cy="574200"/>
            </a:xfrm>
            <a:prstGeom prst="straightConnector1">
              <a:avLst/>
            </a:prstGeom>
            <a:noFill/>
            <a:ln w="28575" cap="flat" cmpd="sng">
              <a:solidFill>
                <a:schemeClr val="dk2"/>
              </a:solidFill>
              <a:prstDash val="solid"/>
              <a:round/>
              <a:headEnd type="none" w="med" len="med"/>
              <a:tailEnd type="triangle" w="med" len="med"/>
            </a:ln>
          </p:spPr>
        </p:cxnSp>
        <p:sp>
          <p:nvSpPr>
            <p:cNvPr id="180" name="Google Shape;180;p22"/>
            <p:cNvSpPr txBox="1"/>
            <p:nvPr/>
          </p:nvSpPr>
          <p:spPr>
            <a:xfrm>
              <a:off x="5903275" y="431310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lever</a:t>
              </a:r>
              <a:endParaRPr b="1"/>
            </a:p>
          </p:txBody>
        </p:sp>
        <p:sp>
          <p:nvSpPr>
            <p:cNvPr id="181" name="Google Shape;181;p22"/>
            <p:cNvSpPr txBox="1"/>
            <p:nvPr/>
          </p:nvSpPr>
          <p:spPr>
            <a:xfrm>
              <a:off x="5828200" y="2687225"/>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cxnSp>
          <p:nvCxnSpPr>
            <p:cNvPr id="182" name="Google Shape;182;p22"/>
            <p:cNvCxnSpPr>
              <a:stCxn id="181" idx="1"/>
            </p:cNvCxnSpPr>
            <p:nvPr/>
          </p:nvCxnSpPr>
          <p:spPr>
            <a:xfrm flipH="1">
              <a:off x="5530600" y="2861225"/>
              <a:ext cx="297600" cy="84300"/>
            </a:xfrm>
            <a:prstGeom prst="straightConnector1">
              <a:avLst/>
            </a:prstGeom>
            <a:noFill/>
            <a:ln w="28575" cap="flat" cmpd="sng">
              <a:solidFill>
                <a:schemeClr val="dk2"/>
              </a:solidFill>
              <a:prstDash val="solid"/>
              <a:round/>
              <a:headEnd type="none" w="med" len="med"/>
              <a:tailEnd type="triangle" w="med" len="med"/>
            </a:ln>
          </p:spPr>
        </p:cxnSp>
        <p:sp>
          <p:nvSpPr>
            <p:cNvPr id="183" name="Google Shape;183;p22"/>
            <p:cNvSpPr/>
            <p:nvPr/>
          </p:nvSpPr>
          <p:spPr>
            <a:xfrm>
              <a:off x="1642150" y="3522400"/>
              <a:ext cx="4084950" cy="244275"/>
            </a:xfrm>
            <a:prstGeom prst="flowChartProcess">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rot="-1408">
              <a:off x="4945825" y="2835474"/>
              <a:ext cx="732600" cy="669000"/>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3129900" y="3836125"/>
              <a:ext cx="660000" cy="574200"/>
            </a:xfrm>
            <a:prstGeom prst="triangle">
              <a:avLst>
                <a:gd name="adj"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22"/>
            <p:cNvCxnSpPr/>
            <p:nvPr/>
          </p:nvCxnSpPr>
          <p:spPr>
            <a:xfrm rot="10800000">
              <a:off x="3668800" y="4130125"/>
              <a:ext cx="834600" cy="245400"/>
            </a:xfrm>
            <a:prstGeom prst="straightConnector1">
              <a:avLst/>
            </a:prstGeom>
            <a:noFill/>
            <a:ln w="28575" cap="flat" cmpd="sng">
              <a:solidFill>
                <a:schemeClr val="dk2"/>
              </a:solidFill>
              <a:prstDash val="solid"/>
              <a:round/>
              <a:headEnd type="none" w="med" len="med"/>
              <a:tailEnd type="triangle" w="med" len="med"/>
            </a:ln>
          </p:spPr>
        </p:cxnSp>
        <p:sp>
          <p:nvSpPr>
            <p:cNvPr id="187" name="Google Shape;187;p22"/>
            <p:cNvSpPr txBox="1"/>
            <p:nvPr/>
          </p:nvSpPr>
          <p:spPr>
            <a:xfrm>
              <a:off x="4408238" y="418925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188" name="Google Shape;188;p22"/>
            <p:cNvSpPr/>
            <p:nvPr/>
          </p:nvSpPr>
          <p:spPr>
            <a:xfrm>
              <a:off x="1792950" y="2441075"/>
              <a:ext cx="529200" cy="9597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txBox="1"/>
            <p:nvPr/>
          </p:nvSpPr>
          <p:spPr>
            <a:xfrm>
              <a:off x="919200" y="248732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grpSp>
      <p:pic>
        <p:nvPicPr>
          <p:cNvPr id="190" name="Google Shape;190;p22"/>
          <p:cNvPicPr preferRelativeResize="0"/>
          <p:nvPr/>
        </p:nvPicPr>
        <p:blipFill>
          <a:blip r:embed="rId3">
            <a:alphaModFix/>
          </a:blip>
          <a:stretch>
            <a:fillRect/>
          </a:stretch>
        </p:blipFill>
        <p:spPr>
          <a:xfrm rot="-8553632">
            <a:off x="6027484" y="2675313"/>
            <a:ext cx="2086238" cy="1738519"/>
          </a:xfrm>
          <a:prstGeom prst="rect">
            <a:avLst/>
          </a:prstGeom>
          <a:noFill/>
          <a:ln>
            <a:noFill/>
          </a:ln>
        </p:spPr>
      </p:pic>
      <p:sp>
        <p:nvSpPr>
          <p:cNvPr id="191" name="Google Shape;191;p22"/>
          <p:cNvSpPr txBox="1"/>
          <p:nvPr/>
        </p:nvSpPr>
        <p:spPr>
          <a:xfrm>
            <a:off x="8025850" y="2988875"/>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sp>
        <p:nvSpPr>
          <p:cNvPr id="192" name="Google Shape;192;p22"/>
          <p:cNvSpPr txBox="1"/>
          <p:nvPr/>
        </p:nvSpPr>
        <p:spPr>
          <a:xfrm>
            <a:off x="6861313" y="3956388"/>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193" name="Google Shape;193;p22"/>
          <p:cNvSpPr txBox="1"/>
          <p:nvPr/>
        </p:nvSpPr>
        <p:spPr>
          <a:xfrm>
            <a:off x="5888575" y="257175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cxnSp>
        <p:nvCxnSpPr>
          <p:cNvPr id="194" name="Google Shape;194;p22"/>
          <p:cNvCxnSpPr/>
          <p:nvPr/>
        </p:nvCxnSpPr>
        <p:spPr>
          <a:xfrm>
            <a:off x="6131450" y="2874250"/>
            <a:ext cx="51000" cy="2139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22"/>
          <p:cNvCxnSpPr/>
          <p:nvPr/>
        </p:nvCxnSpPr>
        <p:spPr>
          <a:xfrm rot="10800000">
            <a:off x="7272175" y="3638225"/>
            <a:ext cx="10200" cy="3462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22"/>
          <p:cNvCxnSpPr>
            <a:stCxn id="191" idx="2"/>
          </p:cNvCxnSpPr>
          <p:nvPr/>
        </p:nvCxnSpPr>
        <p:spPr>
          <a:xfrm flipH="1">
            <a:off x="8311150" y="3336875"/>
            <a:ext cx="230400" cy="771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197" name="Google Shape;197;p22"/>
          <p:cNvGraphicFramePr/>
          <p:nvPr/>
        </p:nvGraphicFramePr>
        <p:xfrm>
          <a:off x="7165600" y="266050"/>
          <a:ext cx="3000000" cy="3000000"/>
        </p:xfrm>
        <a:graphic>
          <a:graphicData uri="http://schemas.openxmlformats.org/drawingml/2006/table">
            <a:tbl>
              <a:tblPr>
                <a:noFill/>
                <a:tableStyleId>{C026EB1E-C5C3-4AB0-AFC5-DF6AAECCFBA0}</a:tableStyleId>
              </a:tblPr>
              <a:tblGrid>
                <a:gridCol w="18116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Which of the following is an example or a first class lever?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A - Using a baseball bat</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B - Using pliers</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C - Using tweezers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203" name="Google Shape;203;p23"/>
          <p:cNvSpPr txBox="1">
            <a:spLocks noGrp="1"/>
          </p:cNvSpPr>
          <p:nvPr>
            <p:ph type="body" idx="2"/>
          </p:nvPr>
        </p:nvSpPr>
        <p:spPr>
          <a:xfrm>
            <a:off x="552550" y="711150"/>
            <a:ext cx="65898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a </a:t>
            </a:r>
            <a:r>
              <a:rPr lang="en-GB" b="1"/>
              <a:t>second-class</a:t>
            </a:r>
            <a:r>
              <a:rPr lang="en-GB"/>
              <a:t> </a:t>
            </a:r>
            <a:r>
              <a:rPr lang="en-GB" b="1"/>
              <a:t>lever </a:t>
            </a:r>
            <a:r>
              <a:rPr lang="en-GB"/>
              <a:t>the load is between the effort and the fulcrum. </a:t>
            </a:r>
            <a:r>
              <a:rPr lang="en-GB" b="1"/>
              <a:t>E</a:t>
            </a:r>
            <a:r>
              <a:rPr lang="en-GB"/>
              <a:t>ffort, </a:t>
            </a:r>
            <a:r>
              <a:rPr lang="en-GB" b="1"/>
              <a:t>L</a:t>
            </a:r>
            <a:r>
              <a:rPr lang="en-GB"/>
              <a:t>oad and </a:t>
            </a:r>
            <a:r>
              <a:rPr lang="en-GB" b="1"/>
              <a:t>F</a:t>
            </a:r>
            <a:r>
              <a:rPr lang="en-GB"/>
              <a:t>ulcrum </a:t>
            </a:r>
            <a:r>
              <a:rPr lang="en-GB" b="1"/>
              <a:t>(ELF). </a:t>
            </a:r>
            <a:endParaRPr b="1"/>
          </a:p>
          <a:p>
            <a:pPr marL="0" lvl="0" indent="0" algn="l" rtl="0">
              <a:spcBef>
                <a:spcPts val="1600"/>
              </a:spcBef>
              <a:spcAft>
                <a:spcPts val="0"/>
              </a:spcAft>
              <a:buNone/>
            </a:pPr>
            <a:r>
              <a:rPr lang="en-GB"/>
              <a:t>Using a wheelbarrow is an example of a second class lever</a:t>
            </a:r>
            <a:endParaRPr/>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cxnSp>
        <p:nvCxnSpPr>
          <p:cNvPr id="204" name="Google Shape;204;p23"/>
          <p:cNvCxnSpPr/>
          <p:nvPr/>
        </p:nvCxnSpPr>
        <p:spPr>
          <a:xfrm rot="10800000">
            <a:off x="4111490" y="4182464"/>
            <a:ext cx="576900" cy="476700"/>
          </a:xfrm>
          <a:prstGeom prst="straightConnector1">
            <a:avLst/>
          </a:prstGeom>
          <a:noFill/>
          <a:ln w="28575" cap="flat" cmpd="sng">
            <a:solidFill>
              <a:schemeClr val="dk2"/>
            </a:solidFill>
            <a:prstDash val="solid"/>
            <a:round/>
            <a:headEnd type="none" w="med" len="med"/>
            <a:tailEnd type="triangle" w="med" len="med"/>
          </a:ln>
        </p:spPr>
      </p:cxnSp>
      <p:sp>
        <p:nvSpPr>
          <p:cNvPr id="205" name="Google Shape;205;p23"/>
          <p:cNvSpPr txBox="1"/>
          <p:nvPr/>
        </p:nvSpPr>
        <p:spPr>
          <a:xfrm>
            <a:off x="4572006" y="4659186"/>
            <a:ext cx="9708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lever</a:t>
            </a:r>
            <a:endParaRPr b="1"/>
          </a:p>
        </p:txBody>
      </p:sp>
      <p:sp>
        <p:nvSpPr>
          <p:cNvPr id="206" name="Google Shape;206;p23"/>
          <p:cNvSpPr txBox="1"/>
          <p:nvPr/>
        </p:nvSpPr>
        <p:spPr>
          <a:xfrm>
            <a:off x="2773466" y="3018422"/>
            <a:ext cx="7557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cxnSp>
        <p:nvCxnSpPr>
          <p:cNvPr id="207" name="Google Shape;207;p23"/>
          <p:cNvCxnSpPr/>
          <p:nvPr/>
        </p:nvCxnSpPr>
        <p:spPr>
          <a:xfrm flipH="1">
            <a:off x="2474391" y="3364402"/>
            <a:ext cx="218100" cy="69900"/>
          </a:xfrm>
          <a:prstGeom prst="straightConnector1">
            <a:avLst/>
          </a:prstGeom>
          <a:noFill/>
          <a:ln w="28575" cap="flat" cmpd="sng">
            <a:solidFill>
              <a:schemeClr val="dk2"/>
            </a:solidFill>
            <a:prstDash val="solid"/>
            <a:round/>
            <a:headEnd type="none" w="med" len="med"/>
            <a:tailEnd type="triangle" w="med" len="med"/>
          </a:ln>
        </p:spPr>
      </p:cxnSp>
      <p:sp>
        <p:nvSpPr>
          <p:cNvPr id="208" name="Google Shape;208;p23"/>
          <p:cNvSpPr/>
          <p:nvPr/>
        </p:nvSpPr>
        <p:spPr>
          <a:xfrm>
            <a:off x="989278" y="4105559"/>
            <a:ext cx="2993451" cy="202797"/>
          </a:xfrm>
          <a:prstGeom prst="flowChartProcess">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1922">
            <a:off x="2137061" y="3492322"/>
            <a:ext cx="536700" cy="555300"/>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3529177" y="4308339"/>
            <a:ext cx="483600" cy="476700"/>
          </a:xfrm>
          <a:prstGeom prst="triangle">
            <a:avLst>
              <a:gd name="adj"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3"/>
          <p:cNvCxnSpPr/>
          <p:nvPr/>
        </p:nvCxnSpPr>
        <p:spPr>
          <a:xfrm rot="10800000" flipH="1">
            <a:off x="3054267" y="4399091"/>
            <a:ext cx="474900" cy="295200"/>
          </a:xfrm>
          <a:prstGeom prst="straightConnector1">
            <a:avLst/>
          </a:prstGeom>
          <a:noFill/>
          <a:ln w="28575" cap="flat" cmpd="sng">
            <a:solidFill>
              <a:schemeClr val="dk2"/>
            </a:solidFill>
            <a:prstDash val="solid"/>
            <a:round/>
            <a:headEnd type="none" w="med" len="med"/>
            <a:tailEnd type="triangle" w="med" len="med"/>
          </a:ln>
        </p:spPr>
      </p:cxnSp>
      <p:sp>
        <p:nvSpPr>
          <p:cNvPr id="212" name="Google Shape;212;p23"/>
          <p:cNvSpPr txBox="1"/>
          <p:nvPr/>
        </p:nvSpPr>
        <p:spPr>
          <a:xfrm>
            <a:off x="2773467" y="4579991"/>
            <a:ext cx="9708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213" name="Google Shape;213;p23"/>
          <p:cNvSpPr/>
          <p:nvPr/>
        </p:nvSpPr>
        <p:spPr>
          <a:xfrm>
            <a:off x="1099785" y="3207843"/>
            <a:ext cx="387798" cy="796743"/>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txBox="1"/>
          <p:nvPr/>
        </p:nvSpPr>
        <p:spPr>
          <a:xfrm>
            <a:off x="459501" y="3246240"/>
            <a:ext cx="970813" cy="2889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sp>
        <p:nvSpPr>
          <p:cNvPr id="215" name="Google Shape;215;p23"/>
          <p:cNvSpPr txBox="1"/>
          <p:nvPr/>
        </p:nvSpPr>
        <p:spPr>
          <a:xfrm>
            <a:off x="5983000" y="3019750"/>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sp>
        <p:nvSpPr>
          <p:cNvPr id="216" name="Google Shape;216;p23"/>
          <p:cNvSpPr txBox="1"/>
          <p:nvPr/>
        </p:nvSpPr>
        <p:spPr>
          <a:xfrm>
            <a:off x="6102013" y="449412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217" name="Google Shape;217;p23"/>
          <p:cNvSpPr txBox="1"/>
          <p:nvPr/>
        </p:nvSpPr>
        <p:spPr>
          <a:xfrm>
            <a:off x="7609850" y="222375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cxnSp>
        <p:nvCxnSpPr>
          <p:cNvPr id="218" name="Google Shape;218;p23"/>
          <p:cNvCxnSpPr/>
          <p:nvPr/>
        </p:nvCxnSpPr>
        <p:spPr>
          <a:xfrm>
            <a:off x="8246750" y="2290800"/>
            <a:ext cx="51000" cy="213900"/>
          </a:xfrm>
          <a:prstGeom prst="straightConnector1">
            <a:avLst/>
          </a:prstGeom>
          <a:noFill/>
          <a:ln w="9525" cap="flat" cmpd="sng">
            <a:solidFill>
              <a:schemeClr val="dk2"/>
            </a:solidFill>
            <a:prstDash val="solid"/>
            <a:round/>
            <a:headEnd type="none" w="med" len="med"/>
            <a:tailEnd type="triangle" w="med" len="med"/>
          </a:ln>
        </p:spPr>
      </p:cxnSp>
      <p:cxnSp>
        <p:nvCxnSpPr>
          <p:cNvPr id="219" name="Google Shape;219;p23"/>
          <p:cNvCxnSpPr/>
          <p:nvPr/>
        </p:nvCxnSpPr>
        <p:spPr>
          <a:xfrm rot="10800000" flipH="1">
            <a:off x="7014400" y="4526300"/>
            <a:ext cx="3300" cy="193500"/>
          </a:xfrm>
          <a:prstGeom prst="straightConnector1">
            <a:avLst/>
          </a:prstGeom>
          <a:noFill/>
          <a:ln w="9525" cap="flat" cmpd="sng">
            <a:solidFill>
              <a:schemeClr val="dk2"/>
            </a:solidFill>
            <a:prstDash val="solid"/>
            <a:round/>
            <a:headEnd type="none" w="med" len="med"/>
            <a:tailEnd type="triangle" w="med" len="med"/>
          </a:ln>
        </p:spPr>
      </p:cxnSp>
      <p:cxnSp>
        <p:nvCxnSpPr>
          <p:cNvPr id="220" name="Google Shape;220;p23"/>
          <p:cNvCxnSpPr/>
          <p:nvPr/>
        </p:nvCxnSpPr>
        <p:spPr>
          <a:xfrm>
            <a:off x="6490900" y="3160000"/>
            <a:ext cx="194400" cy="675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21" name="Google Shape;221;p23"/>
          <p:cNvGraphicFramePr/>
          <p:nvPr/>
        </p:nvGraphicFramePr>
        <p:xfrm>
          <a:off x="7057450" y="266050"/>
          <a:ext cx="3000000" cy="3000000"/>
        </p:xfrm>
        <a:graphic>
          <a:graphicData uri="http://schemas.openxmlformats.org/drawingml/2006/table">
            <a:tbl>
              <a:tblPr>
                <a:noFill/>
                <a:tableStyleId>{C026EB1E-C5C3-4AB0-AFC5-DF6AAECCFBA0}</a:tableStyleId>
              </a:tblPr>
              <a:tblGrid>
                <a:gridCol w="1919750">
                  <a:extLst>
                    <a:ext uri="{9D8B030D-6E8A-4147-A177-3AD203B41FA5}">
                      <a16:colId xmlns:a16="http://schemas.microsoft.com/office/drawing/2014/main" val="20000"/>
                    </a:ext>
                  </a:extLst>
                </a:gridCol>
              </a:tblGrid>
              <a:tr h="43730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1503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Which of the following is an example of a second class lever?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A - Using scissors</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B - Using a bottle opener</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C - Using a nutcracker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22" name="Google Shape;222;p23"/>
          <p:cNvPicPr preferRelativeResize="0"/>
          <p:nvPr/>
        </p:nvPicPr>
        <p:blipFill rotWithShape="1">
          <a:blip r:embed="rId3">
            <a:alphaModFix/>
          </a:blip>
          <a:srcRect l="1850" t="1170" r="-1849" b="-1169"/>
          <a:stretch/>
        </p:blipFill>
        <p:spPr>
          <a:xfrm rot="-1320125">
            <a:off x="6315091" y="2789239"/>
            <a:ext cx="2554066" cy="1633947"/>
          </a:xfrm>
          <a:prstGeom prst="rect">
            <a:avLst/>
          </a:prstGeom>
          <a:noFill/>
          <a:ln>
            <a:noFill/>
          </a:ln>
        </p:spPr>
      </p:pic>
      <p:sp>
        <p:nvSpPr>
          <p:cNvPr id="223" name="Google Shape;223;p23"/>
          <p:cNvSpPr/>
          <p:nvPr/>
        </p:nvSpPr>
        <p:spPr>
          <a:xfrm rot="-2163762">
            <a:off x="6709359" y="3092735"/>
            <a:ext cx="536633" cy="473331"/>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1800593">
            <a:off x="7140776" y="2869790"/>
            <a:ext cx="506849" cy="469080"/>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4"/>
          <p:cNvPicPr preferRelativeResize="0"/>
          <p:nvPr/>
        </p:nvPicPr>
        <p:blipFill>
          <a:blip r:embed="rId3">
            <a:alphaModFix/>
          </a:blip>
          <a:stretch>
            <a:fillRect/>
          </a:stretch>
        </p:blipFill>
        <p:spPr>
          <a:xfrm>
            <a:off x="6370513" y="2788175"/>
            <a:ext cx="2466975" cy="1847850"/>
          </a:xfrm>
          <a:prstGeom prst="rect">
            <a:avLst/>
          </a:prstGeom>
          <a:noFill/>
          <a:ln>
            <a:noFill/>
          </a:ln>
        </p:spPr>
      </p:pic>
      <p:sp>
        <p:nvSpPr>
          <p:cNvPr id="230" name="Google Shape;230;p2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231" name="Google Shape;231;p24"/>
          <p:cNvSpPr txBox="1">
            <a:spLocks noGrp="1"/>
          </p:cNvSpPr>
          <p:nvPr>
            <p:ph type="body" idx="2"/>
          </p:nvPr>
        </p:nvSpPr>
        <p:spPr>
          <a:xfrm>
            <a:off x="552550" y="711150"/>
            <a:ext cx="65898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a </a:t>
            </a:r>
            <a:r>
              <a:rPr lang="en-GB" b="1"/>
              <a:t>third-class</a:t>
            </a:r>
            <a:r>
              <a:rPr lang="en-GB"/>
              <a:t> </a:t>
            </a:r>
            <a:r>
              <a:rPr lang="en-GB" b="1"/>
              <a:t>lever </a:t>
            </a:r>
            <a:r>
              <a:rPr lang="en-GB"/>
              <a:t>the effort is between the load and the fulcrum. </a:t>
            </a:r>
            <a:r>
              <a:rPr lang="en-GB" b="1"/>
              <a:t>L</a:t>
            </a:r>
            <a:r>
              <a:rPr lang="en-GB"/>
              <a:t>oad, </a:t>
            </a:r>
            <a:r>
              <a:rPr lang="en-GB" b="1"/>
              <a:t>E</a:t>
            </a:r>
            <a:r>
              <a:rPr lang="en-GB"/>
              <a:t>ffort and </a:t>
            </a:r>
            <a:r>
              <a:rPr lang="en-GB" b="1"/>
              <a:t>F</a:t>
            </a:r>
            <a:r>
              <a:rPr lang="en-GB"/>
              <a:t>ulcrum </a:t>
            </a:r>
            <a:r>
              <a:rPr lang="en-GB" b="1"/>
              <a:t>(LEF). </a:t>
            </a:r>
            <a:endParaRPr b="1"/>
          </a:p>
          <a:p>
            <a:pPr marL="0" lvl="0" indent="0" algn="l" rtl="0">
              <a:spcBef>
                <a:spcPts val="1600"/>
              </a:spcBef>
              <a:spcAft>
                <a:spcPts val="0"/>
              </a:spcAft>
              <a:buNone/>
            </a:pPr>
            <a:r>
              <a:rPr lang="en-GB" b="1"/>
              <a:t>Third-class levers</a:t>
            </a:r>
            <a:r>
              <a:rPr lang="en-GB"/>
              <a:t> are also</a:t>
            </a:r>
            <a:r>
              <a:rPr lang="en-GB" b="1"/>
              <a:t> distance multipliers. </a:t>
            </a:r>
            <a:r>
              <a:rPr lang="en-GB"/>
              <a:t>The effort applied will increase the force on the load and the distance it travels. When playing tennis, the tennis racket acts as a </a:t>
            </a:r>
            <a:r>
              <a:rPr lang="en-GB" b="1"/>
              <a:t>distance multiplier</a:t>
            </a:r>
            <a:r>
              <a:rPr lang="en-GB"/>
              <a:t>.</a:t>
            </a:r>
            <a:endParaRPr/>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cxnSp>
        <p:nvCxnSpPr>
          <p:cNvPr id="232" name="Google Shape;232;p24"/>
          <p:cNvCxnSpPr/>
          <p:nvPr/>
        </p:nvCxnSpPr>
        <p:spPr>
          <a:xfrm rot="10800000">
            <a:off x="4111490" y="4182464"/>
            <a:ext cx="576900" cy="476700"/>
          </a:xfrm>
          <a:prstGeom prst="straightConnector1">
            <a:avLst/>
          </a:prstGeom>
          <a:noFill/>
          <a:ln w="28575" cap="flat" cmpd="sng">
            <a:solidFill>
              <a:schemeClr val="dk2"/>
            </a:solidFill>
            <a:prstDash val="solid"/>
            <a:round/>
            <a:headEnd type="none" w="med" len="med"/>
            <a:tailEnd type="triangle" w="med" len="med"/>
          </a:ln>
        </p:spPr>
      </p:cxnSp>
      <p:sp>
        <p:nvSpPr>
          <p:cNvPr id="233" name="Google Shape;233;p24"/>
          <p:cNvSpPr txBox="1"/>
          <p:nvPr/>
        </p:nvSpPr>
        <p:spPr>
          <a:xfrm>
            <a:off x="4572006" y="4659186"/>
            <a:ext cx="9708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lever</a:t>
            </a:r>
            <a:endParaRPr b="1"/>
          </a:p>
        </p:txBody>
      </p:sp>
      <p:sp>
        <p:nvSpPr>
          <p:cNvPr id="234" name="Google Shape;234;p24"/>
          <p:cNvSpPr txBox="1"/>
          <p:nvPr/>
        </p:nvSpPr>
        <p:spPr>
          <a:xfrm>
            <a:off x="1246816" y="2959872"/>
            <a:ext cx="7557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cxnSp>
        <p:nvCxnSpPr>
          <p:cNvPr id="235" name="Google Shape;235;p24"/>
          <p:cNvCxnSpPr/>
          <p:nvPr/>
        </p:nvCxnSpPr>
        <p:spPr>
          <a:xfrm flipH="1">
            <a:off x="1515616" y="3355752"/>
            <a:ext cx="218100" cy="69900"/>
          </a:xfrm>
          <a:prstGeom prst="straightConnector1">
            <a:avLst/>
          </a:prstGeom>
          <a:noFill/>
          <a:ln w="28575" cap="flat" cmpd="sng">
            <a:solidFill>
              <a:schemeClr val="dk2"/>
            </a:solidFill>
            <a:prstDash val="solid"/>
            <a:round/>
            <a:headEnd type="none" w="med" len="med"/>
            <a:tailEnd type="triangle" w="med" len="med"/>
          </a:ln>
        </p:spPr>
      </p:cxnSp>
      <p:sp>
        <p:nvSpPr>
          <p:cNvPr id="236" name="Google Shape;236;p24"/>
          <p:cNvSpPr/>
          <p:nvPr/>
        </p:nvSpPr>
        <p:spPr>
          <a:xfrm>
            <a:off x="989278" y="4105559"/>
            <a:ext cx="2993451" cy="202797"/>
          </a:xfrm>
          <a:prstGeom prst="flowChartProcess">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rot="-1922">
            <a:off x="1042936" y="3434447"/>
            <a:ext cx="536700" cy="555300"/>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3529177" y="4308339"/>
            <a:ext cx="483600" cy="476700"/>
          </a:xfrm>
          <a:prstGeom prst="triangle">
            <a:avLst>
              <a:gd name="adj"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24"/>
          <p:cNvCxnSpPr/>
          <p:nvPr/>
        </p:nvCxnSpPr>
        <p:spPr>
          <a:xfrm rot="10800000" flipH="1">
            <a:off x="3054267" y="4399091"/>
            <a:ext cx="474900" cy="295200"/>
          </a:xfrm>
          <a:prstGeom prst="straightConnector1">
            <a:avLst/>
          </a:prstGeom>
          <a:noFill/>
          <a:ln w="28575" cap="flat" cmpd="sng">
            <a:solidFill>
              <a:schemeClr val="dk2"/>
            </a:solidFill>
            <a:prstDash val="solid"/>
            <a:round/>
            <a:headEnd type="none" w="med" len="med"/>
            <a:tailEnd type="triangle" w="med" len="med"/>
          </a:ln>
        </p:spPr>
      </p:cxnSp>
      <p:sp>
        <p:nvSpPr>
          <p:cNvPr id="240" name="Google Shape;240;p24"/>
          <p:cNvSpPr txBox="1"/>
          <p:nvPr/>
        </p:nvSpPr>
        <p:spPr>
          <a:xfrm>
            <a:off x="2773467" y="4579991"/>
            <a:ext cx="9708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241" name="Google Shape;241;p24"/>
          <p:cNvSpPr/>
          <p:nvPr/>
        </p:nvSpPr>
        <p:spPr>
          <a:xfrm>
            <a:off x="2836860" y="3313693"/>
            <a:ext cx="387900" cy="7968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txBox="1"/>
          <p:nvPr/>
        </p:nvSpPr>
        <p:spPr>
          <a:xfrm>
            <a:off x="2339801" y="3246240"/>
            <a:ext cx="9708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sp>
        <p:nvSpPr>
          <p:cNvPr id="243" name="Google Shape;243;p24"/>
          <p:cNvSpPr txBox="1"/>
          <p:nvPr/>
        </p:nvSpPr>
        <p:spPr>
          <a:xfrm>
            <a:off x="5459500" y="3425650"/>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sp>
        <p:nvSpPr>
          <p:cNvPr id="244" name="Google Shape;244;p24"/>
          <p:cNvSpPr txBox="1"/>
          <p:nvPr/>
        </p:nvSpPr>
        <p:spPr>
          <a:xfrm>
            <a:off x="7794088" y="230747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245" name="Google Shape;245;p24"/>
          <p:cNvSpPr txBox="1"/>
          <p:nvPr/>
        </p:nvSpPr>
        <p:spPr>
          <a:xfrm>
            <a:off x="6854125" y="462962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cxnSp>
        <p:nvCxnSpPr>
          <p:cNvPr id="246" name="Google Shape;246;p24"/>
          <p:cNvCxnSpPr/>
          <p:nvPr/>
        </p:nvCxnSpPr>
        <p:spPr>
          <a:xfrm>
            <a:off x="6490900" y="3160000"/>
            <a:ext cx="194400" cy="67500"/>
          </a:xfrm>
          <a:prstGeom prst="straightConnector1">
            <a:avLst/>
          </a:prstGeom>
          <a:noFill/>
          <a:ln w="9525" cap="flat" cmpd="sng">
            <a:solidFill>
              <a:schemeClr val="dk2"/>
            </a:solidFill>
            <a:prstDash val="solid"/>
            <a:round/>
            <a:headEnd type="none" w="med" len="med"/>
            <a:tailEnd type="triangle" w="med" len="med"/>
          </a:ln>
        </p:spPr>
      </p:cxnSp>
      <p:cxnSp>
        <p:nvCxnSpPr>
          <p:cNvPr id="247" name="Google Shape;247;p24"/>
          <p:cNvCxnSpPr/>
          <p:nvPr/>
        </p:nvCxnSpPr>
        <p:spPr>
          <a:xfrm>
            <a:off x="6021800" y="3696400"/>
            <a:ext cx="1050600" cy="19200"/>
          </a:xfrm>
          <a:prstGeom prst="straightConnector1">
            <a:avLst/>
          </a:prstGeom>
          <a:noFill/>
          <a:ln w="38100" cap="flat" cmpd="sng">
            <a:solidFill>
              <a:srgbClr val="FF9900"/>
            </a:solidFill>
            <a:prstDash val="solid"/>
            <a:round/>
            <a:headEnd type="none" w="med" len="med"/>
            <a:tailEnd type="triangle" w="med" len="med"/>
          </a:ln>
        </p:spPr>
      </p:cxnSp>
      <p:graphicFrame>
        <p:nvGraphicFramePr>
          <p:cNvPr id="248" name="Google Shape;248;p24"/>
          <p:cNvGraphicFramePr/>
          <p:nvPr/>
        </p:nvGraphicFramePr>
        <p:xfrm>
          <a:off x="7057450" y="266050"/>
          <a:ext cx="3000000" cy="3000000"/>
        </p:xfrm>
        <a:graphic>
          <a:graphicData uri="http://schemas.openxmlformats.org/drawingml/2006/table">
            <a:tbl>
              <a:tblPr>
                <a:noFill/>
                <a:tableStyleId>{C026EB1E-C5C3-4AB0-AFC5-DF6AAECCFBA0}</a:tableStyleId>
              </a:tblPr>
              <a:tblGrid>
                <a:gridCol w="1919750">
                  <a:extLst>
                    <a:ext uri="{9D8B030D-6E8A-4147-A177-3AD203B41FA5}">
                      <a16:colId xmlns:a16="http://schemas.microsoft.com/office/drawing/2014/main" val="20000"/>
                    </a:ext>
                  </a:extLst>
                </a:gridCol>
              </a:tblGrid>
              <a:tr h="43730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1503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Which of the following is an example or a third class lever?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A - Using scissors</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B - Using a cricket bat</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C</a:t>
                      </a:r>
                      <a:r>
                        <a:rPr lang="en-GB" sz="1100" b="1">
                          <a:latin typeface="Century Gothic"/>
                          <a:ea typeface="Century Gothic"/>
                          <a:cs typeface="Century Gothic"/>
                          <a:sym typeface="Century Gothic"/>
                        </a:rPr>
                        <a:t> - </a:t>
                      </a:r>
                      <a:r>
                        <a:rPr lang="en-GB" sz="1100">
                          <a:latin typeface="Century Gothic"/>
                          <a:ea typeface="Century Gothic"/>
                          <a:cs typeface="Century Gothic"/>
                          <a:sym typeface="Century Gothic"/>
                        </a:rPr>
                        <a:t>Using a nutcracker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249" name="Google Shape;249;p24"/>
          <p:cNvCxnSpPr/>
          <p:nvPr/>
        </p:nvCxnSpPr>
        <p:spPr>
          <a:xfrm rot="10800000" flipH="1">
            <a:off x="7196400" y="3783200"/>
            <a:ext cx="473700" cy="924900"/>
          </a:xfrm>
          <a:prstGeom prst="straightConnector1">
            <a:avLst/>
          </a:prstGeom>
          <a:noFill/>
          <a:ln w="38100" cap="flat" cmpd="sng">
            <a:solidFill>
              <a:srgbClr val="FF9900"/>
            </a:solidFill>
            <a:prstDash val="solid"/>
            <a:round/>
            <a:headEnd type="none" w="med" len="med"/>
            <a:tailEnd type="triangle" w="med" len="med"/>
          </a:ln>
        </p:spPr>
      </p:cxnSp>
      <p:cxnSp>
        <p:nvCxnSpPr>
          <p:cNvPr id="250" name="Google Shape;250;p24"/>
          <p:cNvCxnSpPr>
            <a:stCxn id="244" idx="2"/>
          </p:cNvCxnSpPr>
          <p:nvPr/>
        </p:nvCxnSpPr>
        <p:spPr>
          <a:xfrm flipH="1">
            <a:off x="8075488" y="2655475"/>
            <a:ext cx="381000" cy="293100"/>
          </a:xfrm>
          <a:prstGeom prst="straightConnector1">
            <a:avLst/>
          </a:prstGeom>
          <a:noFill/>
          <a:ln w="38100" cap="flat" cmpd="sng">
            <a:solidFill>
              <a:srgbClr val="FF9900"/>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graphicFrame>
        <p:nvGraphicFramePr>
          <p:cNvPr id="256" name="Google Shape;256;p25"/>
          <p:cNvGraphicFramePr/>
          <p:nvPr/>
        </p:nvGraphicFramePr>
        <p:xfrm>
          <a:off x="879150" y="1427575"/>
          <a:ext cx="3000000" cy="3000000"/>
        </p:xfrm>
        <a:graphic>
          <a:graphicData uri="http://schemas.openxmlformats.org/drawingml/2006/table">
            <a:tbl>
              <a:tblPr>
                <a:noFill/>
                <a:tableStyleId>{C026EB1E-C5C3-4AB0-AFC5-DF6AAECCFBA0}</a:tableStyleId>
              </a:tblPr>
              <a:tblGrid>
                <a:gridCol w="2475050">
                  <a:extLst>
                    <a:ext uri="{9D8B030D-6E8A-4147-A177-3AD203B41FA5}">
                      <a16:colId xmlns:a16="http://schemas.microsoft.com/office/drawing/2014/main" val="20000"/>
                    </a:ext>
                  </a:extLst>
                </a:gridCol>
                <a:gridCol w="2475050">
                  <a:extLst>
                    <a:ext uri="{9D8B030D-6E8A-4147-A177-3AD203B41FA5}">
                      <a16:colId xmlns:a16="http://schemas.microsoft.com/office/drawing/2014/main" val="20001"/>
                    </a:ext>
                  </a:extLst>
                </a:gridCol>
                <a:gridCol w="2475050">
                  <a:extLst>
                    <a:ext uri="{9D8B030D-6E8A-4147-A177-3AD203B41FA5}">
                      <a16:colId xmlns:a16="http://schemas.microsoft.com/office/drawing/2014/main" val="20002"/>
                    </a:ext>
                  </a:extLst>
                </a:gridCol>
              </a:tblGrid>
              <a:tr h="506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Everyday item</a:t>
                      </a:r>
                      <a:endParaRPr b="1">
                        <a:latin typeface="Century Gothic"/>
                        <a:ea typeface="Century Gothic"/>
                        <a:cs typeface="Century Gothic"/>
                        <a:sym typeface="Century Gothic"/>
                      </a:endParaRPr>
                    </a:p>
                  </a:txBody>
                  <a:tcPr marL="91425" marR="91425" marT="91425" marB="91425">
                    <a:solidFill>
                      <a:srgbClr val="CCCCCC"/>
                    </a:solidFill>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Lever Class (first, second, third)</a:t>
                      </a:r>
                      <a:endParaRPr b="1">
                        <a:latin typeface="Century Gothic"/>
                        <a:ea typeface="Century Gothic"/>
                        <a:cs typeface="Century Gothic"/>
                        <a:sym typeface="Century Gothic"/>
                      </a:endParaRPr>
                    </a:p>
                  </a:txBody>
                  <a:tcPr marL="91425" marR="91425" marT="91425" marB="91425">
                    <a:solidFill>
                      <a:srgbClr val="CCCCCC"/>
                    </a:solidFill>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Draw a diagram showing effort, fulcrum and load</a:t>
                      </a:r>
                      <a:endParaRPr b="1">
                        <a:latin typeface="Century Gothic"/>
                        <a:ea typeface="Century Gothic"/>
                        <a:cs typeface="Century Gothic"/>
                        <a:sym typeface="Century Gothic"/>
                      </a:endParaRPr>
                    </a:p>
                  </a:txBody>
                  <a:tcPr marL="91425" marR="91425" marT="91425" marB="91425">
                    <a:solidFill>
                      <a:srgbClr val="CCCCCC"/>
                    </a:solidFill>
                  </a:tcPr>
                </a:tc>
                <a:extLst>
                  <a:ext uri="{0D108BD9-81ED-4DB2-BD59-A6C34878D82A}">
                    <a16:rowId xmlns:a16="http://schemas.microsoft.com/office/drawing/2014/main" val="10000"/>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Nutcracker</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Wheelbarrow</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Shovel</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Scissors</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Tweezers</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Scissors</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257" name="Google Shape;257;p25"/>
          <p:cNvSpPr txBox="1"/>
          <p:nvPr/>
        </p:nvSpPr>
        <p:spPr>
          <a:xfrm>
            <a:off x="879150" y="861775"/>
            <a:ext cx="5854200" cy="5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latin typeface="Century Gothic"/>
                <a:ea typeface="Century Gothic"/>
                <a:cs typeface="Century Gothic"/>
                <a:sym typeface="Century Gothic"/>
              </a:rPr>
              <a:t>Copy and complete the table below</a:t>
            </a:r>
            <a:endParaRPr sz="2000" b="1">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263" name="Google Shape;263;p26"/>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Today we use simple machines in everyday life to decrease the amount of effort required to do work. Learning how simple machines and levers work allows us to further understand the machines around us. Simple machines make harder jobs easier by using less effort.   </a:t>
            </a:r>
            <a:endParaRPr/>
          </a:p>
        </p:txBody>
      </p:sp>
      <p:pic>
        <p:nvPicPr>
          <p:cNvPr id="264" name="Google Shape;264;p26"/>
          <p:cNvPicPr preferRelativeResize="0"/>
          <p:nvPr/>
        </p:nvPicPr>
        <p:blipFill>
          <a:blip r:embed="rId3">
            <a:alphaModFix/>
          </a:blip>
          <a:stretch>
            <a:fillRect/>
          </a:stretch>
        </p:blipFill>
        <p:spPr>
          <a:xfrm rot="-3191413">
            <a:off x="6203800" y="1554574"/>
            <a:ext cx="2622851" cy="1311425"/>
          </a:xfrm>
          <a:prstGeom prst="rect">
            <a:avLst/>
          </a:prstGeom>
          <a:noFill/>
          <a:ln>
            <a:noFill/>
          </a:ln>
        </p:spPr>
      </p:pic>
      <p:pic>
        <p:nvPicPr>
          <p:cNvPr id="265" name="Google Shape;265;p26"/>
          <p:cNvPicPr preferRelativeResize="0"/>
          <p:nvPr/>
        </p:nvPicPr>
        <p:blipFill>
          <a:blip r:embed="rId4">
            <a:alphaModFix/>
          </a:blip>
          <a:stretch>
            <a:fillRect/>
          </a:stretch>
        </p:blipFill>
        <p:spPr>
          <a:xfrm>
            <a:off x="2822726" y="3081662"/>
            <a:ext cx="2959726" cy="1788175"/>
          </a:xfrm>
          <a:prstGeom prst="rect">
            <a:avLst/>
          </a:prstGeom>
          <a:noFill/>
          <a:ln>
            <a:noFill/>
          </a:ln>
        </p:spPr>
      </p:pic>
      <p:pic>
        <p:nvPicPr>
          <p:cNvPr id="266" name="Google Shape;266;p26"/>
          <p:cNvPicPr preferRelativeResize="0"/>
          <p:nvPr/>
        </p:nvPicPr>
        <p:blipFill>
          <a:blip r:embed="rId5">
            <a:alphaModFix/>
          </a:blip>
          <a:stretch>
            <a:fillRect/>
          </a:stretch>
        </p:blipFill>
        <p:spPr>
          <a:xfrm>
            <a:off x="552552" y="2792036"/>
            <a:ext cx="1848153" cy="218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describe levers using forces</a:t>
            </a:r>
            <a:endParaRPr/>
          </a:p>
        </p:txBody>
      </p:sp>
      <p:sp>
        <p:nvSpPr>
          <p:cNvPr id="272" name="Google Shape;272;p27"/>
          <p:cNvSpPr txBox="1">
            <a:spLocks noGrp="1"/>
          </p:cNvSpPr>
          <p:nvPr>
            <p:ph type="body" idx="2"/>
          </p:nvPr>
        </p:nvSpPr>
        <p:spPr>
          <a:xfrm>
            <a:off x="552550" y="852700"/>
            <a:ext cx="83775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Ancient Egyptians, Romans and Greeks used simple machines to build pyramids, fight in wars and build cities. </a:t>
            </a:r>
            <a:endParaRPr/>
          </a:p>
          <a:p>
            <a:pPr marL="0" lvl="0" indent="0" algn="l" rtl="0">
              <a:spcBef>
                <a:spcPts val="1600"/>
              </a:spcBef>
              <a:spcAft>
                <a:spcPts val="0"/>
              </a:spcAft>
              <a:buNone/>
            </a:pPr>
            <a:r>
              <a:rPr lang="en-GB"/>
              <a:t>Today we use simple machines in everyday life to decrease the amount of effort required to do work. </a:t>
            </a:r>
            <a:endParaRPr/>
          </a:p>
          <a:p>
            <a:pPr marL="0" lvl="0" indent="0" algn="l" rtl="0">
              <a:spcBef>
                <a:spcPts val="1600"/>
              </a:spcBef>
              <a:spcAft>
                <a:spcPts val="1600"/>
              </a:spcAft>
              <a:buNone/>
            </a:pPr>
            <a:endParaRPr/>
          </a:p>
        </p:txBody>
      </p:sp>
      <p:pic>
        <p:nvPicPr>
          <p:cNvPr id="273" name="Google Shape;273;p27"/>
          <p:cNvPicPr preferRelativeResize="0"/>
          <p:nvPr/>
        </p:nvPicPr>
        <p:blipFill>
          <a:blip r:embed="rId3">
            <a:alphaModFix/>
          </a:blip>
          <a:stretch>
            <a:fillRect/>
          </a:stretch>
        </p:blipFill>
        <p:spPr>
          <a:xfrm>
            <a:off x="606838" y="3070450"/>
            <a:ext cx="2466975" cy="1847850"/>
          </a:xfrm>
          <a:prstGeom prst="rect">
            <a:avLst/>
          </a:prstGeom>
          <a:noFill/>
          <a:ln>
            <a:noFill/>
          </a:ln>
        </p:spPr>
      </p:pic>
      <p:pic>
        <p:nvPicPr>
          <p:cNvPr id="274" name="Google Shape;274;p27"/>
          <p:cNvPicPr preferRelativeResize="0"/>
          <p:nvPr/>
        </p:nvPicPr>
        <p:blipFill>
          <a:blip r:embed="rId4">
            <a:alphaModFix/>
          </a:blip>
          <a:stretch>
            <a:fillRect/>
          </a:stretch>
        </p:blipFill>
        <p:spPr>
          <a:xfrm>
            <a:off x="3073825" y="2571750"/>
            <a:ext cx="3869734" cy="2571749"/>
          </a:xfrm>
          <a:prstGeom prst="rect">
            <a:avLst/>
          </a:prstGeom>
          <a:noFill/>
          <a:ln>
            <a:noFill/>
          </a:ln>
        </p:spPr>
      </p:pic>
      <p:pic>
        <p:nvPicPr>
          <p:cNvPr id="275" name="Google Shape;275;p27"/>
          <p:cNvPicPr preferRelativeResize="0"/>
          <p:nvPr/>
        </p:nvPicPr>
        <p:blipFill>
          <a:blip r:embed="rId5">
            <a:alphaModFix/>
          </a:blip>
          <a:stretch>
            <a:fillRect/>
          </a:stretch>
        </p:blipFill>
        <p:spPr>
          <a:xfrm>
            <a:off x="6493963" y="2994250"/>
            <a:ext cx="2371725" cy="1924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281" name="Google Shape;281;p28"/>
          <p:cNvSpPr txBox="1">
            <a:spLocks noGrp="1"/>
          </p:cNvSpPr>
          <p:nvPr>
            <p:ph type="body" idx="2"/>
          </p:nvPr>
        </p:nvSpPr>
        <p:spPr>
          <a:xfrm>
            <a:off x="552550" y="767450"/>
            <a:ext cx="68193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 lever is a </a:t>
            </a:r>
            <a:r>
              <a:rPr lang="en-GB" b="1">
                <a:solidFill>
                  <a:schemeClr val="dk1"/>
                </a:solidFill>
              </a:rPr>
              <a:t>simple machine</a:t>
            </a:r>
            <a:r>
              <a:rPr lang="en-GB">
                <a:solidFill>
                  <a:schemeClr val="dk1"/>
                </a:solidFill>
              </a:rPr>
              <a:t>, making jobs easier to do.</a:t>
            </a:r>
            <a:endParaRPr>
              <a:solidFill>
                <a:schemeClr val="dk1"/>
              </a:solidFill>
            </a:endParaRPr>
          </a:p>
          <a:p>
            <a:pPr marL="0" lvl="0" indent="0" algn="l" rtl="0">
              <a:spcBef>
                <a:spcPts val="1600"/>
              </a:spcBef>
              <a:spcAft>
                <a:spcPts val="0"/>
              </a:spcAft>
              <a:buNone/>
            </a:pPr>
            <a:r>
              <a:rPr lang="en-GB">
                <a:solidFill>
                  <a:schemeClr val="dk1"/>
                </a:solidFill>
              </a:rPr>
              <a:t>A </a:t>
            </a:r>
            <a:r>
              <a:rPr lang="en-GB" b="1">
                <a:solidFill>
                  <a:schemeClr val="dk1"/>
                </a:solidFill>
              </a:rPr>
              <a:t>lever</a:t>
            </a:r>
            <a:r>
              <a:rPr lang="en-GB">
                <a:solidFill>
                  <a:schemeClr val="dk1"/>
                </a:solidFill>
              </a:rPr>
              <a:t> is a rod that is supported at a turning point called a </a:t>
            </a:r>
            <a:r>
              <a:rPr lang="en-GB" b="1">
                <a:solidFill>
                  <a:schemeClr val="dk1"/>
                </a:solidFill>
              </a:rPr>
              <a:t>fulcrum</a:t>
            </a:r>
            <a:r>
              <a:rPr lang="en-GB">
                <a:solidFill>
                  <a:schemeClr val="dk1"/>
                </a:solidFill>
              </a:rPr>
              <a:t>.</a:t>
            </a:r>
            <a:endParaRPr>
              <a:solidFill>
                <a:schemeClr val="dk1"/>
              </a:solidFill>
            </a:endParaRPr>
          </a:p>
          <a:p>
            <a:pPr marL="0" lvl="0" indent="0" algn="l" rtl="0">
              <a:spcBef>
                <a:spcPts val="1600"/>
              </a:spcBef>
              <a:spcAft>
                <a:spcPts val="0"/>
              </a:spcAft>
              <a:buNone/>
            </a:pPr>
            <a:r>
              <a:rPr lang="en-GB">
                <a:solidFill>
                  <a:schemeClr val="dk1"/>
                </a:solidFill>
              </a:rPr>
              <a:t>In a </a:t>
            </a:r>
            <a:r>
              <a:rPr lang="en-GB" b="1">
                <a:solidFill>
                  <a:schemeClr val="dk1"/>
                </a:solidFill>
              </a:rPr>
              <a:t>first-class</a:t>
            </a:r>
            <a:r>
              <a:rPr lang="en-GB">
                <a:solidFill>
                  <a:schemeClr val="dk1"/>
                </a:solidFill>
              </a:rPr>
              <a:t> </a:t>
            </a:r>
            <a:r>
              <a:rPr lang="en-GB" b="1">
                <a:solidFill>
                  <a:schemeClr val="dk1"/>
                </a:solidFill>
              </a:rPr>
              <a:t>lever </a:t>
            </a:r>
            <a:r>
              <a:rPr lang="en-GB">
                <a:solidFill>
                  <a:schemeClr val="dk1"/>
                </a:solidFill>
              </a:rPr>
              <a:t>the fulcrum is between the effort and load. </a:t>
            </a:r>
            <a:r>
              <a:rPr lang="en-GB" b="1">
                <a:solidFill>
                  <a:schemeClr val="dk1"/>
                </a:solidFill>
              </a:rPr>
              <a:t>E</a:t>
            </a:r>
            <a:r>
              <a:rPr lang="en-GB">
                <a:solidFill>
                  <a:schemeClr val="dk1"/>
                </a:solidFill>
              </a:rPr>
              <a:t>ffort, </a:t>
            </a:r>
            <a:r>
              <a:rPr lang="en-GB" b="1">
                <a:solidFill>
                  <a:schemeClr val="dk1"/>
                </a:solidFill>
              </a:rPr>
              <a:t>F</a:t>
            </a:r>
            <a:r>
              <a:rPr lang="en-GB">
                <a:solidFill>
                  <a:schemeClr val="dk1"/>
                </a:solidFill>
              </a:rPr>
              <a:t>ulcrum and </a:t>
            </a:r>
            <a:r>
              <a:rPr lang="en-GB" b="1">
                <a:solidFill>
                  <a:schemeClr val="dk1"/>
                </a:solidFill>
              </a:rPr>
              <a:t>L</a:t>
            </a:r>
            <a:r>
              <a:rPr lang="en-GB">
                <a:solidFill>
                  <a:schemeClr val="dk1"/>
                </a:solidFill>
              </a:rPr>
              <a:t>oad </a:t>
            </a:r>
            <a:r>
              <a:rPr lang="en-GB" b="1">
                <a:solidFill>
                  <a:schemeClr val="dk1"/>
                </a:solidFill>
              </a:rPr>
              <a:t>(EFL). </a:t>
            </a:r>
            <a:r>
              <a:rPr lang="en-GB">
                <a:solidFill>
                  <a:schemeClr val="dk1"/>
                </a:solidFill>
              </a:rPr>
              <a:t> </a:t>
            </a:r>
            <a:endParaRPr>
              <a:solidFill>
                <a:schemeClr val="dk1"/>
              </a:solidFill>
            </a:endParaRPr>
          </a:p>
          <a:p>
            <a:pPr marL="0" lvl="0" indent="0" algn="l" rtl="0">
              <a:spcBef>
                <a:spcPts val="1600"/>
              </a:spcBef>
              <a:spcAft>
                <a:spcPts val="0"/>
              </a:spcAft>
              <a:buNone/>
            </a:pPr>
            <a:r>
              <a:rPr lang="en-GB">
                <a:solidFill>
                  <a:schemeClr val="dk1"/>
                </a:solidFill>
              </a:rPr>
              <a:t>In a </a:t>
            </a:r>
            <a:r>
              <a:rPr lang="en-GB" b="1">
                <a:solidFill>
                  <a:schemeClr val="dk1"/>
                </a:solidFill>
              </a:rPr>
              <a:t>second-class</a:t>
            </a:r>
            <a:r>
              <a:rPr lang="en-GB">
                <a:solidFill>
                  <a:schemeClr val="dk1"/>
                </a:solidFill>
              </a:rPr>
              <a:t> </a:t>
            </a:r>
            <a:r>
              <a:rPr lang="en-GB" b="1">
                <a:solidFill>
                  <a:schemeClr val="dk1"/>
                </a:solidFill>
              </a:rPr>
              <a:t>lever </a:t>
            </a:r>
            <a:r>
              <a:rPr lang="en-GB">
                <a:solidFill>
                  <a:schemeClr val="dk1"/>
                </a:solidFill>
              </a:rPr>
              <a:t>the load is between the effort and the fulcrum. </a:t>
            </a:r>
            <a:r>
              <a:rPr lang="en-GB" b="1">
                <a:solidFill>
                  <a:schemeClr val="dk1"/>
                </a:solidFill>
              </a:rPr>
              <a:t>E</a:t>
            </a:r>
            <a:r>
              <a:rPr lang="en-GB">
                <a:solidFill>
                  <a:schemeClr val="dk1"/>
                </a:solidFill>
              </a:rPr>
              <a:t>ffort, </a:t>
            </a:r>
            <a:r>
              <a:rPr lang="en-GB" b="1">
                <a:solidFill>
                  <a:schemeClr val="dk1"/>
                </a:solidFill>
              </a:rPr>
              <a:t>L</a:t>
            </a:r>
            <a:r>
              <a:rPr lang="en-GB">
                <a:solidFill>
                  <a:schemeClr val="dk1"/>
                </a:solidFill>
              </a:rPr>
              <a:t>oad and </a:t>
            </a:r>
            <a:r>
              <a:rPr lang="en-GB" b="1">
                <a:solidFill>
                  <a:schemeClr val="dk1"/>
                </a:solidFill>
              </a:rPr>
              <a:t>F</a:t>
            </a:r>
            <a:r>
              <a:rPr lang="en-GB">
                <a:solidFill>
                  <a:schemeClr val="dk1"/>
                </a:solidFill>
              </a:rPr>
              <a:t>ulcrum </a:t>
            </a:r>
            <a:r>
              <a:rPr lang="en-GB" b="1">
                <a:solidFill>
                  <a:schemeClr val="dk1"/>
                </a:solidFill>
              </a:rPr>
              <a:t>(ELF). </a:t>
            </a:r>
            <a:endParaRPr b="1">
              <a:solidFill>
                <a:schemeClr val="dk1"/>
              </a:solidFill>
            </a:endParaRPr>
          </a:p>
          <a:p>
            <a:pPr marL="0" lvl="0" indent="0" algn="l" rtl="0">
              <a:spcBef>
                <a:spcPts val="1600"/>
              </a:spcBef>
              <a:spcAft>
                <a:spcPts val="0"/>
              </a:spcAft>
              <a:buNone/>
            </a:pPr>
            <a:r>
              <a:rPr lang="en-GB">
                <a:solidFill>
                  <a:schemeClr val="dk1"/>
                </a:solidFill>
              </a:rPr>
              <a:t>In a </a:t>
            </a:r>
            <a:r>
              <a:rPr lang="en-GB" b="1">
                <a:solidFill>
                  <a:schemeClr val="dk1"/>
                </a:solidFill>
              </a:rPr>
              <a:t>third-class</a:t>
            </a:r>
            <a:r>
              <a:rPr lang="en-GB">
                <a:solidFill>
                  <a:schemeClr val="dk1"/>
                </a:solidFill>
              </a:rPr>
              <a:t> </a:t>
            </a:r>
            <a:r>
              <a:rPr lang="en-GB" b="1">
                <a:solidFill>
                  <a:schemeClr val="dk1"/>
                </a:solidFill>
              </a:rPr>
              <a:t>lever </a:t>
            </a:r>
            <a:r>
              <a:rPr lang="en-GB">
                <a:solidFill>
                  <a:schemeClr val="dk1"/>
                </a:solidFill>
              </a:rPr>
              <a:t>the effort is between the load and the fulcrum. </a:t>
            </a:r>
            <a:r>
              <a:rPr lang="en-GB" b="1">
                <a:solidFill>
                  <a:schemeClr val="dk1"/>
                </a:solidFill>
              </a:rPr>
              <a:t>L</a:t>
            </a:r>
            <a:r>
              <a:rPr lang="en-GB">
                <a:solidFill>
                  <a:schemeClr val="dk1"/>
                </a:solidFill>
              </a:rPr>
              <a:t>oad, </a:t>
            </a:r>
            <a:r>
              <a:rPr lang="en-GB" b="1">
                <a:solidFill>
                  <a:schemeClr val="dk1"/>
                </a:solidFill>
              </a:rPr>
              <a:t>E</a:t>
            </a:r>
            <a:r>
              <a:rPr lang="en-GB">
                <a:solidFill>
                  <a:schemeClr val="dk1"/>
                </a:solidFill>
              </a:rPr>
              <a:t>ffort and </a:t>
            </a:r>
            <a:r>
              <a:rPr lang="en-GB" b="1">
                <a:solidFill>
                  <a:schemeClr val="dk1"/>
                </a:solidFill>
              </a:rPr>
              <a:t>F</a:t>
            </a:r>
            <a:r>
              <a:rPr lang="en-GB">
                <a:solidFill>
                  <a:schemeClr val="dk1"/>
                </a:solidFill>
              </a:rPr>
              <a:t>ulcrum </a:t>
            </a:r>
            <a:r>
              <a:rPr lang="en-GB" b="1">
                <a:solidFill>
                  <a:schemeClr val="dk1"/>
                </a:solidFill>
              </a:rPr>
              <a:t>(LEF). </a:t>
            </a:r>
            <a:endParaRPr b="1">
              <a:solidFill>
                <a:schemeClr val="dk1"/>
              </a:solidFill>
            </a:endParaRPr>
          </a:p>
          <a:p>
            <a:pPr marL="0" lvl="0" indent="0" algn="l" rtl="0">
              <a:spcBef>
                <a:spcPts val="1600"/>
              </a:spcBef>
              <a:spcAft>
                <a:spcPts val="1600"/>
              </a:spcAft>
              <a:buClr>
                <a:schemeClr val="dk1"/>
              </a:buClr>
              <a:buSzPts val="1100"/>
              <a:buFont typeface="Arial"/>
              <a:buNone/>
            </a:pPr>
            <a:endParaRPr b="1">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287" name="Google Shape;287;p29"/>
          <p:cNvSpPr/>
          <p:nvPr/>
        </p:nvSpPr>
        <p:spPr>
          <a:xfrm>
            <a:off x="552550" y="858600"/>
            <a:ext cx="7089600" cy="35484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entury Gothic"/>
              <a:buAutoNum type="arabicPeriod"/>
            </a:pPr>
            <a:r>
              <a:rPr lang="en-GB" sz="1800" b="1">
                <a:latin typeface="Century Gothic"/>
                <a:ea typeface="Century Gothic"/>
                <a:cs typeface="Century Gothic"/>
                <a:sym typeface="Century Gothic"/>
              </a:rPr>
              <a:t>What are the 3 different types of levers?</a:t>
            </a:r>
            <a:endParaRPr sz="1800" b="1">
              <a:latin typeface="Century Gothic"/>
              <a:ea typeface="Century Gothic"/>
              <a:cs typeface="Century Gothic"/>
              <a:sym typeface="Century Gothic"/>
            </a:endParaRPr>
          </a:p>
          <a:p>
            <a:pPr marL="0" lvl="0" indent="0" algn="l" rtl="0">
              <a:spcBef>
                <a:spcPts val="0"/>
              </a:spcBef>
              <a:spcAft>
                <a:spcPts val="0"/>
              </a:spcAft>
              <a:buNone/>
            </a:pPr>
            <a:endParaRPr sz="1800" b="1">
              <a:latin typeface="Century Gothic"/>
              <a:ea typeface="Century Gothic"/>
              <a:cs typeface="Century Gothic"/>
              <a:sym typeface="Century Gothic"/>
            </a:endParaRPr>
          </a:p>
          <a:p>
            <a:pPr marL="0" lvl="0" indent="0" algn="l" rtl="0">
              <a:spcBef>
                <a:spcPts val="0"/>
              </a:spcBef>
              <a:spcAft>
                <a:spcPts val="0"/>
              </a:spcAft>
              <a:buNone/>
            </a:pPr>
            <a:endParaRPr sz="1800" b="1">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b="1">
                <a:latin typeface="Century Gothic"/>
                <a:ea typeface="Century Gothic"/>
                <a:cs typeface="Century Gothic"/>
                <a:sym typeface="Century Gothic"/>
              </a:rPr>
              <a:t>Which of these statements are true or false?</a:t>
            </a:r>
            <a:endParaRPr sz="1800" b="1">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A lever is a simple machine that can increase the effort supplied to get a job done</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If using a crowbar to lift a tree stump, then the tree stump is called the effort</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A crowbar used as a lever rotates about a point called the fulcrum</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When using the claw of a hammer to pull a nail out of a piece of wood, the hammer acts as a force multiplier</a:t>
            </a:r>
            <a:endParaRPr sz="1800">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2"/>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 whether it is an </a:t>
            </a:r>
            <a:r>
              <a:rPr lang="en-GB" b="1"/>
              <a:t>attraction force</a:t>
            </a:r>
            <a:r>
              <a:rPr lang="en-GB"/>
              <a:t> or </a:t>
            </a:r>
            <a:r>
              <a:rPr lang="en-GB" b="1"/>
              <a:t>repulsion force</a:t>
            </a:r>
            <a:r>
              <a:rPr lang="en-GB"/>
              <a:t>?</a:t>
            </a:r>
            <a:endParaRPr/>
          </a:p>
          <a:p>
            <a:pPr marL="0" lvl="0" indent="0" algn="l" rtl="0">
              <a:spcBef>
                <a:spcPts val="1600"/>
              </a:spcBef>
              <a:spcAft>
                <a:spcPts val="0"/>
              </a:spcAft>
              <a:buNone/>
            </a:pPr>
            <a:endParaRPr/>
          </a:p>
          <a:p>
            <a:pPr marL="0" lvl="0" indent="0" algn="l" rtl="0">
              <a:spcBef>
                <a:spcPts val="1600"/>
              </a:spcBef>
              <a:spcAft>
                <a:spcPts val="0"/>
              </a:spcAft>
              <a:buNone/>
            </a:pPr>
            <a:r>
              <a:rPr lang="en-GB" sz="2400" b="1"/>
              <a:t>A</a:t>
            </a:r>
            <a:endParaRPr sz="2400" b="1"/>
          </a:p>
          <a:p>
            <a:pPr marL="0" lvl="0" indent="0" algn="l" rtl="0">
              <a:spcBef>
                <a:spcPts val="1600"/>
              </a:spcBef>
              <a:spcAft>
                <a:spcPts val="0"/>
              </a:spcAft>
              <a:buNone/>
            </a:pPr>
            <a:endParaRPr sz="2400"/>
          </a:p>
          <a:p>
            <a:pPr marL="0" lvl="0" indent="0" algn="l" rtl="0">
              <a:spcBef>
                <a:spcPts val="1600"/>
              </a:spcBef>
              <a:spcAft>
                <a:spcPts val="1600"/>
              </a:spcAft>
              <a:buNone/>
            </a:pPr>
            <a:r>
              <a:rPr lang="en-GB" sz="2400" b="1"/>
              <a:t>B</a:t>
            </a:r>
            <a:endParaRPr sz="2400" b="1"/>
          </a:p>
        </p:txBody>
      </p:sp>
      <p:pic>
        <p:nvPicPr>
          <p:cNvPr id="75" name="Google Shape;75;p12"/>
          <p:cNvPicPr preferRelativeResize="0"/>
          <p:nvPr/>
        </p:nvPicPr>
        <p:blipFill>
          <a:blip r:embed="rId3">
            <a:alphaModFix/>
          </a:blip>
          <a:stretch>
            <a:fillRect/>
          </a:stretch>
        </p:blipFill>
        <p:spPr>
          <a:xfrm rot="-5400000">
            <a:off x="2759525" y="890249"/>
            <a:ext cx="616255" cy="2526774"/>
          </a:xfrm>
          <a:prstGeom prst="rect">
            <a:avLst/>
          </a:prstGeom>
          <a:noFill/>
          <a:ln>
            <a:noFill/>
          </a:ln>
        </p:spPr>
      </p:pic>
      <p:pic>
        <p:nvPicPr>
          <p:cNvPr id="76" name="Google Shape;76;p12"/>
          <p:cNvPicPr preferRelativeResize="0"/>
          <p:nvPr/>
        </p:nvPicPr>
        <p:blipFill>
          <a:blip r:embed="rId3">
            <a:alphaModFix/>
          </a:blip>
          <a:stretch>
            <a:fillRect/>
          </a:stretch>
        </p:blipFill>
        <p:spPr>
          <a:xfrm rot="5400000">
            <a:off x="6046875" y="890249"/>
            <a:ext cx="616255" cy="2526774"/>
          </a:xfrm>
          <a:prstGeom prst="rect">
            <a:avLst/>
          </a:prstGeom>
          <a:noFill/>
          <a:ln>
            <a:noFill/>
          </a:ln>
        </p:spPr>
      </p:pic>
      <p:pic>
        <p:nvPicPr>
          <p:cNvPr id="77" name="Google Shape;77;p12"/>
          <p:cNvPicPr preferRelativeResize="0"/>
          <p:nvPr/>
        </p:nvPicPr>
        <p:blipFill>
          <a:blip r:embed="rId3">
            <a:alphaModFix/>
          </a:blip>
          <a:stretch>
            <a:fillRect/>
          </a:stretch>
        </p:blipFill>
        <p:spPr>
          <a:xfrm rot="5400000">
            <a:off x="2827375" y="2167249"/>
            <a:ext cx="616255" cy="2526774"/>
          </a:xfrm>
          <a:prstGeom prst="rect">
            <a:avLst/>
          </a:prstGeom>
          <a:noFill/>
          <a:ln>
            <a:noFill/>
          </a:ln>
        </p:spPr>
      </p:pic>
      <p:pic>
        <p:nvPicPr>
          <p:cNvPr id="78" name="Google Shape;78;p12"/>
          <p:cNvPicPr preferRelativeResize="0"/>
          <p:nvPr/>
        </p:nvPicPr>
        <p:blipFill>
          <a:blip r:embed="rId3">
            <a:alphaModFix/>
          </a:blip>
          <a:stretch>
            <a:fillRect/>
          </a:stretch>
        </p:blipFill>
        <p:spPr>
          <a:xfrm rot="-5400000">
            <a:off x="6046875" y="2221549"/>
            <a:ext cx="616255" cy="25267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1000"/>
                                        <p:tgtEl>
                                          <p:spTgt spid="7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p>
        </p:txBody>
      </p:sp>
      <p:sp>
        <p:nvSpPr>
          <p:cNvPr id="293" name="Google Shape;293;p30"/>
          <p:cNvSpPr txBox="1">
            <a:spLocks noGrp="1"/>
          </p:cNvSpPr>
          <p:nvPr>
            <p:ph type="body" idx="2"/>
          </p:nvPr>
        </p:nvSpPr>
        <p:spPr>
          <a:xfrm>
            <a:off x="552550" y="921600"/>
            <a:ext cx="6173700" cy="3996900"/>
          </a:xfrm>
          <a:prstGeom prst="rect">
            <a:avLst/>
          </a:prstGeom>
          <a:ln w="28575" cap="flat" cmpd="sng">
            <a:solidFill>
              <a:srgbClr val="0B539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t>3. </a:t>
            </a:r>
            <a:r>
              <a:rPr lang="en-GB"/>
              <a:t>Tim uses the handle of a spoon to lift the lid from a can of Milo. Identify what acts as the: </a:t>
            </a:r>
            <a:r>
              <a:rPr lang="en-GB" b="1"/>
              <a:t>a)</a:t>
            </a:r>
            <a:r>
              <a:rPr lang="en-GB"/>
              <a:t> effort </a:t>
            </a:r>
            <a:r>
              <a:rPr lang="en-GB" b="1"/>
              <a:t>b) </a:t>
            </a:r>
            <a:r>
              <a:rPr lang="en-GB"/>
              <a:t>load </a:t>
            </a:r>
            <a:r>
              <a:rPr lang="en-GB" b="1"/>
              <a:t>c) </a:t>
            </a:r>
            <a:r>
              <a:rPr lang="en-GB"/>
              <a:t>fulcrum</a:t>
            </a:r>
            <a:endParaRPr/>
          </a:p>
          <a:p>
            <a:pPr marL="0" lvl="0" indent="0" algn="l" rtl="0">
              <a:spcBef>
                <a:spcPts val="1600"/>
              </a:spcBef>
              <a:spcAft>
                <a:spcPts val="0"/>
              </a:spcAft>
              <a:buNone/>
            </a:pPr>
            <a:r>
              <a:rPr lang="en-GB" b="1"/>
              <a:t>4. Identify the following as first, second or third-class levers. </a:t>
            </a:r>
            <a:endParaRPr b="1"/>
          </a:p>
          <a:p>
            <a:pPr marL="457200" lvl="0" indent="-342900" algn="l" rtl="0">
              <a:spcBef>
                <a:spcPts val="1600"/>
              </a:spcBef>
              <a:spcAft>
                <a:spcPts val="0"/>
              </a:spcAft>
              <a:buSzPts val="1800"/>
              <a:buAutoNum type="alphaLcParenR"/>
            </a:pPr>
            <a:r>
              <a:rPr lang="en-GB"/>
              <a:t>Load positioned between  the fulcrum and the effort</a:t>
            </a:r>
            <a:endParaRPr/>
          </a:p>
          <a:p>
            <a:pPr marL="457200" lvl="0" indent="-342900" algn="l" rtl="0">
              <a:spcBef>
                <a:spcPts val="0"/>
              </a:spcBef>
              <a:spcAft>
                <a:spcPts val="0"/>
              </a:spcAft>
              <a:buSzPts val="1800"/>
              <a:buAutoNum type="alphaLcParenR"/>
            </a:pPr>
            <a:r>
              <a:rPr lang="en-GB"/>
              <a:t>Fulcrum positioned between the effort and the load </a:t>
            </a:r>
            <a:endParaRPr/>
          </a:p>
          <a:p>
            <a:pPr marL="457200" lvl="0" indent="-342900" algn="l" rtl="0">
              <a:spcBef>
                <a:spcPts val="0"/>
              </a:spcBef>
              <a:spcAft>
                <a:spcPts val="0"/>
              </a:spcAft>
              <a:buSzPts val="1800"/>
              <a:buAutoNum type="alphaLcParenR"/>
            </a:pPr>
            <a:r>
              <a:rPr lang="en-GB"/>
              <a:t>Effort positioned between the fulcrum and the load</a:t>
            </a:r>
            <a:endParaRPr/>
          </a:p>
          <a:p>
            <a:pPr marL="0" lvl="0" indent="0" algn="l" rtl="0">
              <a:spcBef>
                <a:spcPts val="1600"/>
              </a:spcBef>
              <a:spcAft>
                <a:spcPts val="1600"/>
              </a:spcAft>
              <a:buNone/>
            </a:pPr>
            <a:endParaRPr/>
          </a:p>
        </p:txBody>
      </p:sp>
      <p:graphicFrame>
        <p:nvGraphicFramePr>
          <p:cNvPr id="294" name="Google Shape;294;p30"/>
          <p:cNvGraphicFramePr/>
          <p:nvPr/>
        </p:nvGraphicFramePr>
        <p:xfrm>
          <a:off x="6792075" y="1235775"/>
          <a:ext cx="3000000" cy="3000000"/>
        </p:xfrm>
        <a:graphic>
          <a:graphicData uri="http://schemas.openxmlformats.org/drawingml/2006/table">
            <a:tbl>
              <a:tblPr>
                <a:noFill/>
                <a:tableStyleId>{C026EB1E-C5C3-4AB0-AFC5-DF6AAECCFBA0}</a:tableStyleId>
              </a:tblPr>
              <a:tblGrid>
                <a:gridCol w="2134475">
                  <a:extLst>
                    <a:ext uri="{9D8B030D-6E8A-4147-A177-3AD203B41FA5}">
                      <a16:colId xmlns:a16="http://schemas.microsoft.com/office/drawing/2014/main" val="20000"/>
                    </a:ext>
                  </a:extLst>
                </a:gridCol>
              </a:tblGrid>
              <a:tr h="32012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REMEMBER THE CONCEPT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2156475">
                <a:tc>
                  <a:txBody>
                    <a:bodyPr/>
                    <a:lstStyle/>
                    <a:p>
                      <a:pPr marL="0" lvl="0" indent="0" algn="l" rtl="0">
                        <a:spcBef>
                          <a:spcPts val="0"/>
                        </a:spcBef>
                        <a:spcAft>
                          <a:spcPts val="0"/>
                        </a:spcAft>
                        <a:buNone/>
                      </a:pPr>
                      <a:r>
                        <a:rPr lang="en-GB" sz="1100" b="1">
                          <a:latin typeface="Century Gothic"/>
                          <a:ea typeface="Century Gothic"/>
                          <a:cs typeface="Century Gothic"/>
                          <a:sym typeface="Century Gothic"/>
                        </a:rPr>
                        <a:t>First- class lever </a:t>
                      </a:r>
                      <a:endParaRPr sz="1100" b="1">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100" b="1">
                          <a:solidFill>
                            <a:schemeClr val="dk1"/>
                          </a:solidFill>
                          <a:latin typeface="Century Gothic"/>
                          <a:ea typeface="Century Gothic"/>
                          <a:cs typeface="Century Gothic"/>
                          <a:sym typeface="Century Gothic"/>
                        </a:rPr>
                        <a:t>E</a:t>
                      </a:r>
                      <a:r>
                        <a:rPr lang="en-GB" sz="1100">
                          <a:solidFill>
                            <a:schemeClr val="dk1"/>
                          </a:solidFill>
                          <a:latin typeface="Century Gothic"/>
                          <a:ea typeface="Century Gothic"/>
                          <a:cs typeface="Century Gothic"/>
                          <a:sym typeface="Century Gothic"/>
                        </a:rPr>
                        <a:t>ffort, </a:t>
                      </a:r>
                      <a:r>
                        <a:rPr lang="en-GB" sz="1100" b="1">
                          <a:solidFill>
                            <a:schemeClr val="dk1"/>
                          </a:solidFill>
                          <a:latin typeface="Century Gothic"/>
                          <a:ea typeface="Century Gothic"/>
                          <a:cs typeface="Century Gothic"/>
                          <a:sym typeface="Century Gothic"/>
                        </a:rPr>
                        <a:t>F</a:t>
                      </a:r>
                      <a:r>
                        <a:rPr lang="en-GB" sz="1100">
                          <a:solidFill>
                            <a:schemeClr val="dk1"/>
                          </a:solidFill>
                          <a:latin typeface="Century Gothic"/>
                          <a:ea typeface="Century Gothic"/>
                          <a:cs typeface="Century Gothic"/>
                          <a:sym typeface="Century Gothic"/>
                        </a:rPr>
                        <a:t>ulcrum and </a:t>
                      </a:r>
                      <a:r>
                        <a:rPr lang="en-GB" sz="1100" b="1">
                          <a:solidFill>
                            <a:schemeClr val="dk1"/>
                          </a:solidFill>
                          <a:latin typeface="Century Gothic"/>
                          <a:ea typeface="Century Gothic"/>
                          <a:cs typeface="Century Gothic"/>
                          <a:sym typeface="Century Gothic"/>
                        </a:rPr>
                        <a:t>L</a:t>
                      </a:r>
                      <a:r>
                        <a:rPr lang="en-GB" sz="1100">
                          <a:solidFill>
                            <a:schemeClr val="dk1"/>
                          </a:solidFill>
                          <a:latin typeface="Century Gothic"/>
                          <a:ea typeface="Century Gothic"/>
                          <a:cs typeface="Century Gothic"/>
                          <a:sym typeface="Century Gothic"/>
                        </a:rPr>
                        <a:t>oad </a:t>
                      </a:r>
                      <a:r>
                        <a:rPr lang="en-GB" sz="1100" b="1">
                          <a:solidFill>
                            <a:schemeClr val="dk1"/>
                          </a:solidFill>
                          <a:latin typeface="Century Gothic"/>
                          <a:ea typeface="Century Gothic"/>
                          <a:cs typeface="Century Gothic"/>
                          <a:sym typeface="Century Gothic"/>
                        </a:rPr>
                        <a:t>(EFL). </a:t>
                      </a:r>
                      <a:r>
                        <a:rPr lang="en-GB" sz="1100">
                          <a:solidFill>
                            <a:schemeClr val="dk1"/>
                          </a:solidFill>
                          <a:latin typeface="Century Gothic"/>
                          <a:ea typeface="Century Gothic"/>
                          <a:cs typeface="Century Gothic"/>
                          <a:sym typeface="Century Gothic"/>
                        </a:rPr>
                        <a:t> </a:t>
                      </a:r>
                      <a:endParaRPr sz="11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Second-class lever</a:t>
                      </a:r>
                      <a:endParaRPr sz="1100" b="1">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GB" sz="1100" b="1">
                          <a:solidFill>
                            <a:schemeClr val="dk1"/>
                          </a:solidFill>
                          <a:latin typeface="Century Gothic"/>
                          <a:ea typeface="Century Gothic"/>
                          <a:cs typeface="Century Gothic"/>
                          <a:sym typeface="Century Gothic"/>
                        </a:rPr>
                        <a:t>E</a:t>
                      </a:r>
                      <a:r>
                        <a:rPr lang="en-GB" sz="1100">
                          <a:solidFill>
                            <a:schemeClr val="dk1"/>
                          </a:solidFill>
                          <a:latin typeface="Century Gothic"/>
                          <a:ea typeface="Century Gothic"/>
                          <a:cs typeface="Century Gothic"/>
                          <a:sym typeface="Century Gothic"/>
                        </a:rPr>
                        <a:t>ffort, </a:t>
                      </a:r>
                      <a:r>
                        <a:rPr lang="en-GB" sz="1100" b="1">
                          <a:solidFill>
                            <a:schemeClr val="dk1"/>
                          </a:solidFill>
                          <a:latin typeface="Century Gothic"/>
                          <a:ea typeface="Century Gothic"/>
                          <a:cs typeface="Century Gothic"/>
                          <a:sym typeface="Century Gothic"/>
                        </a:rPr>
                        <a:t>L</a:t>
                      </a:r>
                      <a:r>
                        <a:rPr lang="en-GB" sz="1100">
                          <a:solidFill>
                            <a:schemeClr val="dk1"/>
                          </a:solidFill>
                          <a:latin typeface="Century Gothic"/>
                          <a:ea typeface="Century Gothic"/>
                          <a:cs typeface="Century Gothic"/>
                          <a:sym typeface="Century Gothic"/>
                        </a:rPr>
                        <a:t>oad and </a:t>
                      </a:r>
                      <a:r>
                        <a:rPr lang="en-GB" sz="1100" b="1">
                          <a:solidFill>
                            <a:schemeClr val="dk1"/>
                          </a:solidFill>
                          <a:latin typeface="Century Gothic"/>
                          <a:ea typeface="Century Gothic"/>
                          <a:cs typeface="Century Gothic"/>
                          <a:sym typeface="Century Gothic"/>
                        </a:rPr>
                        <a:t>F</a:t>
                      </a:r>
                      <a:r>
                        <a:rPr lang="en-GB" sz="1100">
                          <a:solidFill>
                            <a:schemeClr val="dk1"/>
                          </a:solidFill>
                          <a:latin typeface="Century Gothic"/>
                          <a:ea typeface="Century Gothic"/>
                          <a:cs typeface="Century Gothic"/>
                          <a:sym typeface="Century Gothic"/>
                        </a:rPr>
                        <a:t>ulcrum </a:t>
                      </a:r>
                      <a:r>
                        <a:rPr lang="en-GB" sz="1100" b="1">
                          <a:solidFill>
                            <a:schemeClr val="dk1"/>
                          </a:solidFill>
                          <a:latin typeface="Century Gothic"/>
                          <a:ea typeface="Century Gothic"/>
                          <a:cs typeface="Century Gothic"/>
                          <a:sym typeface="Century Gothic"/>
                        </a:rPr>
                        <a:t>(ELF)</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b="1">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Third class lever</a:t>
                      </a:r>
                      <a:endParaRPr sz="1100" b="1">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GB" sz="1100" b="1">
                          <a:solidFill>
                            <a:schemeClr val="dk1"/>
                          </a:solidFill>
                          <a:latin typeface="Century Gothic"/>
                          <a:ea typeface="Century Gothic"/>
                          <a:cs typeface="Century Gothic"/>
                          <a:sym typeface="Century Gothic"/>
                        </a:rPr>
                        <a:t>L</a:t>
                      </a:r>
                      <a:r>
                        <a:rPr lang="en-GB" sz="1100">
                          <a:solidFill>
                            <a:schemeClr val="dk1"/>
                          </a:solidFill>
                          <a:latin typeface="Century Gothic"/>
                          <a:ea typeface="Century Gothic"/>
                          <a:cs typeface="Century Gothic"/>
                          <a:sym typeface="Century Gothic"/>
                        </a:rPr>
                        <a:t>oad, </a:t>
                      </a:r>
                      <a:r>
                        <a:rPr lang="en-GB" sz="1100" b="1">
                          <a:solidFill>
                            <a:schemeClr val="dk1"/>
                          </a:solidFill>
                          <a:latin typeface="Century Gothic"/>
                          <a:ea typeface="Century Gothic"/>
                          <a:cs typeface="Century Gothic"/>
                          <a:sym typeface="Century Gothic"/>
                        </a:rPr>
                        <a:t>E</a:t>
                      </a:r>
                      <a:r>
                        <a:rPr lang="en-GB" sz="1100">
                          <a:solidFill>
                            <a:schemeClr val="dk1"/>
                          </a:solidFill>
                          <a:latin typeface="Century Gothic"/>
                          <a:ea typeface="Century Gothic"/>
                          <a:cs typeface="Century Gothic"/>
                          <a:sym typeface="Century Gothic"/>
                        </a:rPr>
                        <a:t>ffort and </a:t>
                      </a:r>
                      <a:r>
                        <a:rPr lang="en-GB" sz="1100" b="1">
                          <a:solidFill>
                            <a:schemeClr val="dk1"/>
                          </a:solidFill>
                          <a:latin typeface="Century Gothic"/>
                          <a:ea typeface="Century Gothic"/>
                          <a:cs typeface="Century Gothic"/>
                          <a:sym typeface="Century Gothic"/>
                        </a:rPr>
                        <a:t>F</a:t>
                      </a:r>
                      <a:r>
                        <a:rPr lang="en-GB" sz="1100">
                          <a:solidFill>
                            <a:schemeClr val="dk1"/>
                          </a:solidFill>
                          <a:latin typeface="Century Gothic"/>
                          <a:ea typeface="Century Gothic"/>
                          <a:cs typeface="Century Gothic"/>
                          <a:sym typeface="Century Gothic"/>
                        </a:rPr>
                        <a:t>ulcrum </a:t>
                      </a:r>
                      <a:r>
                        <a:rPr lang="en-GB" sz="1100" b="1">
                          <a:solidFill>
                            <a:schemeClr val="dk1"/>
                          </a:solidFill>
                          <a:latin typeface="Century Gothic"/>
                          <a:ea typeface="Century Gothic"/>
                          <a:cs typeface="Century Gothic"/>
                          <a:sym typeface="Century Gothic"/>
                        </a:rPr>
                        <a:t>(LEF)</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1"/>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t>We will describe levers using forces</a:t>
            </a:r>
            <a:endParaRPr sz="3600"/>
          </a:p>
        </p:txBody>
      </p:sp>
      <p:sp>
        <p:nvSpPr>
          <p:cNvPr id="300" name="Google Shape;300;p31"/>
          <p:cNvSpPr txBox="1">
            <a:spLocks noGrp="1"/>
          </p:cNvSpPr>
          <p:nvPr>
            <p:ph type="body" idx="1"/>
          </p:nvPr>
        </p:nvSpPr>
        <p:spPr>
          <a:xfrm>
            <a:off x="497975" y="2892375"/>
            <a:ext cx="56523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simple machine</a:t>
            </a:r>
            <a:endParaRPr/>
          </a:p>
          <a:p>
            <a:pPr marL="457200" lvl="0" indent="-342900" algn="l" rtl="0">
              <a:spcBef>
                <a:spcPts val="0"/>
              </a:spcBef>
              <a:spcAft>
                <a:spcPts val="0"/>
              </a:spcAft>
              <a:buSzPts val="1800"/>
              <a:buChar char="●"/>
            </a:pPr>
            <a:r>
              <a:rPr lang="en-GB"/>
              <a:t>We will describe types of levers</a:t>
            </a:r>
            <a:endParaRPr/>
          </a:p>
          <a:p>
            <a:pPr marL="457200" lvl="0" indent="-342900" algn="l" rtl="0">
              <a:spcBef>
                <a:spcPts val="0"/>
              </a:spcBef>
              <a:spcAft>
                <a:spcPts val="0"/>
              </a:spcAft>
              <a:buSzPts val="1800"/>
              <a:buChar char="●"/>
            </a:pPr>
            <a:r>
              <a:rPr lang="en-GB"/>
              <a:t>We will describe effort, load and fulcrum </a:t>
            </a:r>
            <a:endParaRPr/>
          </a:p>
        </p:txBody>
      </p:sp>
      <p:graphicFrame>
        <p:nvGraphicFramePr>
          <p:cNvPr id="301" name="Google Shape;301;p31"/>
          <p:cNvGraphicFramePr/>
          <p:nvPr/>
        </p:nvGraphicFramePr>
        <p:xfrm>
          <a:off x="6793300" y="4154275"/>
          <a:ext cx="3000000" cy="3000000"/>
        </p:xfrm>
        <a:graphic>
          <a:graphicData uri="http://schemas.openxmlformats.org/drawingml/2006/table">
            <a:tbl>
              <a:tblPr>
                <a:noFill/>
                <a:tableStyleId>{C026EB1E-C5C3-4AB0-AFC5-DF6AAECCFBA0}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None/>
            </a:pPr>
            <a:endParaRPr/>
          </a:p>
        </p:txBody>
      </p:sp>
      <p:sp>
        <p:nvSpPr>
          <p:cNvPr id="307" name="Google Shape;307;p32"/>
          <p:cNvSpPr txBox="1">
            <a:spLocks noGrp="1"/>
          </p:cNvSpPr>
          <p:nvPr>
            <p:ph type="body" idx="2"/>
          </p:nvPr>
        </p:nvSpPr>
        <p:spPr>
          <a:xfrm>
            <a:off x="552550" y="852700"/>
            <a:ext cx="64674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Levers gives us </a:t>
            </a:r>
            <a:r>
              <a:rPr lang="en-GB" b="1"/>
              <a:t>mechanical advantage</a:t>
            </a:r>
            <a:r>
              <a:rPr lang="en-GB"/>
              <a:t>. The size of the advantage can be calculated by dividing the size of the load by the size of the effort: </a:t>
            </a:r>
            <a:endParaRPr/>
          </a:p>
          <a:p>
            <a:pPr marL="0" lvl="0" indent="0" algn="l" rtl="0">
              <a:spcBef>
                <a:spcPts val="1600"/>
              </a:spcBef>
              <a:spcAft>
                <a:spcPts val="0"/>
              </a:spcAft>
              <a:buNone/>
            </a:pPr>
            <a:r>
              <a:rPr lang="en-GB"/>
              <a:t>Example: A wheelbarrow has a 3 N load and needs 1 N effort to lift it. </a:t>
            </a:r>
            <a:endParaRPr/>
          </a:p>
          <a:p>
            <a:pPr marL="0" lvl="0" indent="0" algn="l" rtl="0">
              <a:spcBef>
                <a:spcPts val="1600"/>
              </a:spcBef>
              <a:spcAft>
                <a:spcPts val="0"/>
              </a:spcAft>
              <a:buNone/>
            </a:pPr>
            <a:r>
              <a:rPr lang="en-GB"/>
              <a:t>What is the mechanical advantage of the wheelbarrow? </a:t>
            </a:r>
            <a:endParaRPr/>
          </a:p>
          <a:p>
            <a:pPr marL="0" lvl="0" indent="0" algn="l" rtl="0">
              <a:spcBef>
                <a:spcPts val="1600"/>
              </a:spcBef>
              <a:spcAft>
                <a:spcPts val="1600"/>
              </a:spcAft>
              <a:buNone/>
            </a:pPr>
            <a:endParaRPr/>
          </a:p>
        </p:txBody>
      </p:sp>
      <p:pic>
        <p:nvPicPr>
          <p:cNvPr id="308" name="Google Shape;308;p32"/>
          <p:cNvPicPr preferRelativeResize="0"/>
          <p:nvPr/>
        </p:nvPicPr>
        <p:blipFill>
          <a:blip r:embed="rId3">
            <a:alphaModFix/>
          </a:blip>
          <a:stretch>
            <a:fillRect/>
          </a:stretch>
        </p:blipFill>
        <p:spPr>
          <a:xfrm>
            <a:off x="2343604" y="3300029"/>
            <a:ext cx="5010179" cy="1618275"/>
          </a:xfrm>
          <a:prstGeom prst="rect">
            <a:avLst/>
          </a:prstGeom>
          <a:noFill/>
          <a:ln>
            <a:noFill/>
          </a:ln>
        </p:spPr>
      </p:pic>
      <p:pic>
        <p:nvPicPr>
          <p:cNvPr id="309" name="Google Shape;309;p32"/>
          <p:cNvPicPr preferRelativeResize="0"/>
          <p:nvPr/>
        </p:nvPicPr>
        <p:blipFill>
          <a:blip r:embed="rId4">
            <a:alphaModFix/>
          </a:blip>
          <a:stretch>
            <a:fillRect/>
          </a:stretch>
        </p:blipFill>
        <p:spPr>
          <a:xfrm>
            <a:off x="6307575" y="2100602"/>
            <a:ext cx="2598278" cy="1569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3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315" name="Google Shape;315;p33"/>
          <p:cNvSpPr txBox="1">
            <a:spLocks noGrp="1"/>
          </p:cNvSpPr>
          <p:nvPr>
            <p:ph type="body" idx="2"/>
          </p:nvPr>
        </p:nvSpPr>
        <p:spPr>
          <a:xfrm>
            <a:off x="552550" y="711150"/>
            <a:ext cx="55680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levers are called </a:t>
            </a:r>
            <a:r>
              <a:rPr lang="en-GB" b="1"/>
              <a:t>force multipliers</a:t>
            </a:r>
            <a:r>
              <a:rPr lang="en-GB"/>
              <a:t>. They can change a weak force into a strong force. </a:t>
            </a:r>
            <a:endParaRPr/>
          </a:p>
          <a:p>
            <a:pPr marL="0" lvl="0" indent="0" algn="l" rtl="0">
              <a:spcBef>
                <a:spcPts val="1600"/>
              </a:spcBef>
              <a:spcAft>
                <a:spcPts val="0"/>
              </a:spcAft>
              <a:buNone/>
            </a:pPr>
            <a:r>
              <a:rPr lang="en-GB" b="1"/>
              <a:t>Examples: </a:t>
            </a:r>
            <a:endParaRPr b="1"/>
          </a:p>
          <a:p>
            <a:pPr marL="457200" lvl="0" indent="-342900" algn="l" rtl="0">
              <a:spcBef>
                <a:spcPts val="1600"/>
              </a:spcBef>
              <a:spcAft>
                <a:spcPts val="0"/>
              </a:spcAft>
              <a:buSzPts val="1800"/>
              <a:buChar char="●"/>
            </a:pPr>
            <a:r>
              <a:rPr lang="en-GB"/>
              <a:t>Using a crowbar can give a person leverage to lift a heavy object. </a:t>
            </a:r>
            <a:endParaRPr/>
          </a:p>
          <a:p>
            <a:pPr marL="0" lvl="0" indent="0" algn="l" rtl="0">
              <a:spcBef>
                <a:spcPts val="1600"/>
              </a:spcBef>
              <a:spcAft>
                <a:spcPts val="0"/>
              </a:spcAft>
              <a:buNone/>
            </a:pPr>
            <a:endParaRPr b="1"/>
          </a:p>
          <a:p>
            <a:pPr marL="457200" lvl="0" indent="-342900" algn="l" rtl="0">
              <a:spcBef>
                <a:spcPts val="1600"/>
              </a:spcBef>
              <a:spcAft>
                <a:spcPts val="0"/>
              </a:spcAft>
              <a:buSzPts val="1800"/>
              <a:buChar char="●"/>
            </a:pPr>
            <a:r>
              <a:rPr lang="en-GB"/>
              <a:t>Using a jack to lift a car. </a:t>
            </a:r>
            <a:endParaRPr/>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pic>
        <p:nvPicPr>
          <p:cNvPr id="316" name="Google Shape;316;p33"/>
          <p:cNvPicPr preferRelativeResize="0"/>
          <p:nvPr/>
        </p:nvPicPr>
        <p:blipFill>
          <a:blip r:embed="rId3">
            <a:alphaModFix/>
          </a:blip>
          <a:stretch>
            <a:fillRect/>
          </a:stretch>
        </p:blipFill>
        <p:spPr>
          <a:xfrm rot="-9100313">
            <a:off x="5930389" y="1874502"/>
            <a:ext cx="1772123" cy="1338849"/>
          </a:xfrm>
          <a:prstGeom prst="rect">
            <a:avLst/>
          </a:prstGeom>
          <a:noFill/>
          <a:ln>
            <a:noFill/>
          </a:ln>
        </p:spPr>
      </p:pic>
      <p:pic>
        <p:nvPicPr>
          <p:cNvPr id="317" name="Google Shape;317;p33"/>
          <p:cNvPicPr preferRelativeResize="0"/>
          <p:nvPr/>
        </p:nvPicPr>
        <p:blipFill>
          <a:blip r:embed="rId4">
            <a:alphaModFix/>
          </a:blip>
          <a:stretch>
            <a:fillRect/>
          </a:stretch>
        </p:blipFill>
        <p:spPr>
          <a:xfrm rot="830482">
            <a:off x="7414051" y="1809800"/>
            <a:ext cx="1223426" cy="1730249"/>
          </a:xfrm>
          <a:prstGeom prst="rect">
            <a:avLst/>
          </a:prstGeom>
          <a:noFill/>
          <a:ln>
            <a:noFill/>
          </a:ln>
        </p:spPr>
      </p:pic>
      <p:cxnSp>
        <p:nvCxnSpPr>
          <p:cNvPr id="318" name="Google Shape;318;p33"/>
          <p:cNvCxnSpPr/>
          <p:nvPr/>
        </p:nvCxnSpPr>
        <p:spPr>
          <a:xfrm rot="10800000" flipH="1">
            <a:off x="6772100" y="3511975"/>
            <a:ext cx="2016900" cy="8400"/>
          </a:xfrm>
          <a:prstGeom prst="straightConnector1">
            <a:avLst/>
          </a:prstGeom>
          <a:noFill/>
          <a:ln w="19050" cap="flat" cmpd="sng">
            <a:solidFill>
              <a:srgbClr val="6AA84F"/>
            </a:solidFill>
            <a:prstDash val="solid"/>
            <a:round/>
            <a:headEnd type="none" w="med" len="med"/>
            <a:tailEnd type="none" w="med" len="med"/>
          </a:ln>
        </p:spPr>
      </p:cxnSp>
      <p:pic>
        <p:nvPicPr>
          <p:cNvPr id="319" name="Google Shape;319;p33"/>
          <p:cNvPicPr preferRelativeResize="0"/>
          <p:nvPr/>
        </p:nvPicPr>
        <p:blipFill>
          <a:blip r:embed="rId5">
            <a:alphaModFix/>
          </a:blip>
          <a:stretch>
            <a:fillRect/>
          </a:stretch>
        </p:blipFill>
        <p:spPr>
          <a:xfrm>
            <a:off x="4158775" y="3259350"/>
            <a:ext cx="1901375" cy="1658998"/>
          </a:xfrm>
          <a:prstGeom prst="rect">
            <a:avLst/>
          </a:prstGeom>
          <a:noFill/>
          <a:ln>
            <a:noFill/>
          </a:ln>
        </p:spPr>
      </p:pic>
      <p:graphicFrame>
        <p:nvGraphicFramePr>
          <p:cNvPr id="320" name="Google Shape;320;p33"/>
          <p:cNvGraphicFramePr/>
          <p:nvPr/>
        </p:nvGraphicFramePr>
        <p:xfrm>
          <a:off x="6834575" y="266050"/>
          <a:ext cx="3000000" cy="3000000"/>
        </p:xfrm>
        <a:graphic>
          <a:graphicData uri="http://schemas.openxmlformats.org/drawingml/2006/table">
            <a:tbl>
              <a:tblPr>
                <a:noFill/>
                <a:tableStyleId>{C026EB1E-C5C3-4AB0-AFC5-DF6AAECCFBA0}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Using a full sentence what does a force multiplier do?</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CONTACT FORCES</a:t>
            </a:r>
            <a:endParaRPr sz="4800"/>
          </a:p>
          <a:p>
            <a:pPr marL="0" lvl="0" indent="0" algn="r" rtl="0">
              <a:spcBef>
                <a:spcPts val="1600"/>
              </a:spcBef>
              <a:spcAft>
                <a:spcPts val="1600"/>
              </a:spcAft>
              <a:buNone/>
            </a:pPr>
            <a:r>
              <a:rPr lang="en-GB" sz="4800">
                <a:solidFill>
                  <a:srgbClr val="0B5394"/>
                </a:solidFill>
              </a:rPr>
              <a:t>PHYSICAL CONTACT</a:t>
            </a:r>
            <a:endParaRPr sz="4800">
              <a:solidFill>
                <a:srgbClr val="0B539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NON-CONTACT FORCES</a:t>
            </a:r>
            <a:endParaRPr sz="4800"/>
          </a:p>
          <a:p>
            <a:pPr marL="0" lvl="0" indent="0" algn="r" rtl="0">
              <a:spcBef>
                <a:spcPts val="0"/>
              </a:spcBef>
              <a:spcAft>
                <a:spcPts val="1600"/>
              </a:spcAft>
              <a:buNone/>
            </a:pPr>
            <a:r>
              <a:rPr lang="en-GB" sz="4800">
                <a:solidFill>
                  <a:srgbClr val="0B5394"/>
                </a:solidFill>
              </a:rPr>
              <a:t>NO PHYSICAL CONTACT</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MAGNETIC FORCES</a:t>
            </a:r>
            <a:endParaRPr sz="4800"/>
          </a:p>
          <a:p>
            <a:pPr marL="0" lvl="0" indent="0" algn="r" rtl="0">
              <a:spcBef>
                <a:spcPts val="0"/>
              </a:spcBef>
              <a:spcAft>
                <a:spcPts val="1600"/>
              </a:spcAft>
              <a:buNone/>
            </a:pPr>
            <a:r>
              <a:rPr lang="en-GB" sz="4800">
                <a:solidFill>
                  <a:srgbClr val="0B5394"/>
                </a:solidFill>
              </a:rPr>
              <a:t>FORCES CAUSED BY MAGNETS</a:t>
            </a:r>
            <a:endParaRPr sz="48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FRICTION</a:t>
            </a:r>
            <a:endParaRPr sz="4800"/>
          </a:p>
          <a:p>
            <a:pPr marL="0" lvl="0" indent="0" algn="r" rtl="0">
              <a:spcBef>
                <a:spcPts val="0"/>
              </a:spcBef>
              <a:spcAft>
                <a:spcPts val="1600"/>
              </a:spcAft>
              <a:buNone/>
            </a:pPr>
            <a:r>
              <a:rPr lang="en-GB" sz="4800">
                <a:solidFill>
                  <a:srgbClr val="0B5394"/>
                </a:solidFill>
              </a:rPr>
              <a:t>RESISTING FORCE DURING CONTACT</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body" idx="1"/>
          </p:nvPr>
        </p:nvSpPr>
        <p:spPr>
          <a:xfrm>
            <a:off x="497975" y="2892375"/>
            <a:ext cx="56523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simple machine</a:t>
            </a:r>
            <a:endParaRPr/>
          </a:p>
          <a:p>
            <a:pPr marL="457200" lvl="0" indent="-342900" algn="l" rtl="0">
              <a:spcBef>
                <a:spcPts val="0"/>
              </a:spcBef>
              <a:spcAft>
                <a:spcPts val="0"/>
              </a:spcAft>
              <a:buSzPts val="1800"/>
              <a:buChar char="●"/>
            </a:pPr>
            <a:r>
              <a:rPr lang="en-GB"/>
              <a:t>We will describe types of levers</a:t>
            </a:r>
            <a:endParaRPr/>
          </a:p>
          <a:p>
            <a:pPr marL="457200" lvl="0" indent="-342900" algn="l" rtl="0">
              <a:spcBef>
                <a:spcPts val="0"/>
              </a:spcBef>
              <a:spcAft>
                <a:spcPts val="0"/>
              </a:spcAft>
              <a:buSzPts val="1800"/>
              <a:buChar char="●"/>
            </a:pPr>
            <a:r>
              <a:rPr lang="en-GB"/>
              <a:t>We will describe effort, load and fulcrum </a:t>
            </a:r>
            <a:endParaRPr/>
          </a:p>
        </p:txBody>
      </p:sp>
      <p:sp>
        <p:nvSpPr>
          <p:cNvPr id="104" name="Google Shape;104;p17"/>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t>We will describe levers using forces</a:t>
            </a:r>
            <a:endParaRPr sz="3600"/>
          </a:p>
        </p:txBody>
      </p:sp>
      <p:graphicFrame>
        <p:nvGraphicFramePr>
          <p:cNvPr id="105" name="Google Shape;105;p17"/>
          <p:cNvGraphicFramePr/>
          <p:nvPr/>
        </p:nvGraphicFramePr>
        <p:xfrm>
          <a:off x="6693450" y="4023650"/>
          <a:ext cx="2134475" cy="877315"/>
        </p:xfrm>
        <a:graphic>
          <a:graphicData uri="http://schemas.openxmlformats.org/drawingml/2006/table">
            <a:tbl>
              <a:tblPr>
                <a:noFill/>
                <a:tableStyleId>{C026EB1E-C5C3-4AB0-AFC5-DF6AAECCFBA0}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06" name="Google Shape;106;p17"/>
          <p:cNvGraphicFramePr/>
          <p:nvPr/>
        </p:nvGraphicFramePr>
        <p:xfrm>
          <a:off x="7603350" y="229425"/>
          <a:ext cx="1224575" cy="350490"/>
        </p:xfrm>
        <a:graphic>
          <a:graphicData uri="http://schemas.openxmlformats.org/drawingml/2006/table">
            <a:tbl>
              <a:tblPr>
                <a:noFill/>
                <a:tableStyleId>{C026EB1E-C5C3-4AB0-AFC5-DF6AAECCFBA0}</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07" name="Google Shape;107;p17"/>
          <p:cNvGraphicFramePr/>
          <p:nvPr/>
        </p:nvGraphicFramePr>
        <p:xfrm>
          <a:off x="7603350" y="738925"/>
          <a:ext cx="1224575" cy="350490"/>
        </p:xfrm>
        <a:graphic>
          <a:graphicData uri="http://schemas.openxmlformats.org/drawingml/2006/table">
            <a:tbl>
              <a:tblPr>
                <a:noFill/>
                <a:tableStyleId>{C026EB1E-C5C3-4AB0-AFC5-DF6AAECCFBA0}</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body" idx="2"/>
          </p:nvPr>
        </p:nvSpPr>
        <p:spPr>
          <a:xfrm>
            <a:off x="552550" y="852700"/>
            <a:ext cx="6173700" cy="1041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With a partner choose </a:t>
            </a:r>
            <a:r>
              <a:rPr lang="en-GB" b="1"/>
              <a:t>3</a:t>
            </a:r>
            <a:r>
              <a:rPr lang="en-GB"/>
              <a:t> of these everyday items and describe how you or someone you know uses them. Be ready to share with the class.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13" name="Google Shape;113;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describe levers using forces</a:t>
            </a:r>
            <a:endParaRPr/>
          </a:p>
        </p:txBody>
      </p:sp>
      <p:graphicFrame>
        <p:nvGraphicFramePr>
          <p:cNvPr id="114" name="Google Shape;114;p18"/>
          <p:cNvGraphicFramePr/>
          <p:nvPr/>
        </p:nvGraphicFramePr>
        <p:xfrm>
          <a:off x="6693450" y="2571750"/>
          <a:ext cx="2134475" cy="1459490"/>
        </p:xfrm>
        <a:graphic>
          <a:graphicData uri="http://schemas.openxmlformats.org/drawingml/2006/table">
            <a:tbl>
              <a:tblPr>
                <a:noFill/>
                <a:tableStyleId>{C026EB1E-C5C3-4AB0-AFC5-DF6AAECCFBA0}</a:tableStyleId>
              </a:tblPr>
              <a:tblGrid>
                <a:gridCol w="2134475">
                  <a:extLst>
                    <a:ext uri="{9D8B030D-6E8A-4147-A177-3AD203B41FA5}">
                      <a16:colId xmlns:a16="http://schemas.microsoft.com/office/drawing/2014/main" val="20000"/>
                    </a:ext>
                  </a:extLst>
                </a:gridCol>
              </a:tblGrid>
              <a:tr h="2820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1090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 that everyday items are used to complete various tasks. They are examples of </a:t>
                      </a:r>
                      <a:r>
                        <a:rPr lang="en-GB" sz="1100" b="1">
                          <a:latin typeface="Century Gothic"/>
                          <a:ea typeface="Century Gothic"/>
                          <a:cs typeface="Century Gothic"/>
                          <a:sym typeface="Century Gothic"/>
                        </a:rPr>
                        <a:t>simple machines. </a:t>
                      </a:r>
                      <a:endParaRPr sz="1100" b="1">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15" name="Google Shape;115;p18"/>
          <p:cNvPicPr preferRelativeResize="0"/>
          <p:nvPr/>
        </p:nvPicPr>
        <p:blipFill>
          <a:blip r:embed="rId3">
            <a:alphaModFix/>
          </a:blip>
          <a:stretch>
            <a:fillRect/>
          </a:stretch>
        </p:blipFill>
        <p:spPr>
          <a:xfrm>
            <a:off x="627400" y="2040675"/>
            <a:ext cx="1588242" cy="1323525"/>
          </a:xfrm>
          <a:prstGeom prst="rect">
            <a:avLst/>
          </a:prstGeom>
          <a:noFill/>
          <a:ln>
            <a:noFill/>
          </a:ln>
        </p:spPr>
      </p:pic>
      <p:pic>
        <p:nvPicPr>
          <p:cNvPr id="116" name="Google Shape;116;p18"/>
          <p:cNvPicPr preferRelativeResize="0"/>
          <p:nvPr/>
        </p:nvPicPr>
        <p:blipFill>
          <a:blip r:embed="rId4">
            <a:alphaModFix/>
          </a:blip>
          <a:stretch>
            <a:fillRect/>
          </a:stretch>
        </p:blipFill>
        <p:spPr>
          <a:xfrm rot="3097610">
            <a:off x="5056325" y="2045243"/>
            <a:ext cx="1533302" cy="841615"/>
          </a:xfrm>
          <a:prstGeom prst="rect">
            <a:avLst/>
          </a:prstGeom>
          <a:noFill/>
          <a:ln>
            <a:noFill/>
          </a:ln>
        </p:spPr>
      </p:pic>
      <p:pic>
        <p:nvPicPr>
          <p:cNvPr id="117" name="Google Shape;117;p18"/>
          <p:cNvPicPr preferRelativeResize="0"/>
          <p:nvPr/>
        </p:nvPicPr>
        <p:blipFill>
          <a:blip r:embed="rId5">
            <a:alphaModFix/>
          </a:blip>
          <a:stretch>
            <a:fillRect/>
          </a:stretch>
        </p:blipFill>
        <p:spPr>
          <a:xfrm>
            <a:off x="1301400" y="3455849"/>
            <a:ext cx="1223521" cy="1447853"/>
          </a:xfrm>
          <a:prstGeom prst="rect">
            <a:avLst/>
          </a:prstGeom>
          <a:noFill/>
          <a:ln>
            <a:noFill/>
          </a:ln>
        </p:spPr>
      </p:pic>
      <p:pic>
        <p:nvPicPr>
          <p:cNvPr id="118" name="Google Shape;118;p18"/>
          <p:cNvPicPr preferRelativeResize="0"/>
          <p:nvPr/>
        </p:nvPicPr>
        <p:blipFill>
          <a:blip r:embed="rId6">
            <a:alphaModFix/>
          </a:blip>
          <a:stretch>
            <a:fillRect/>
          </a:stretch>
        </p:blipFill>
        <p:spPr>
          <a:xfrm>
            <a:off x="3092138" y="3115525"/>
            <a:ext cx="2959726" cy="1788175"/>
          </a:xfrm>
          <a:prstGeom prst="rect">
            <a:avLst/>
          </a:prstGeom>
          <a:noFill/>
          <a:ln>
            <a:noFill/>
          </a:ln>
        </p:spPr>
      </p:pic>
      <p:sp>
        <p:nvSpPr>
          <p:cNvPr id="119" name="Google Shape;119;p18"/>
          <p:cNvSpPr txBox="1"/>
          <p:nvPr/>
        </p:nvSpPr>
        <p:spPr>
          <a:xfrm>
            <a:off x="1235100" y="2925750"/>
            <a:ext cx="1289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Scissors</a:t>
            </a:r>
            <a:endParaRPr b="1"/>
          </a:p>
        </p:txBody>
      </p:sp>
      <p:sp>
        <p:nvSpPr>
          <p:cNvPr id="120" name="Google Shape;120;p18"/>
          <p:cNvSpPr txBox="1"/>
          <p:nvPr/>
        </p:nvSpPr>
        <p:spPr>
          <a:xfrm>
            <a:off x="451100" y="4395800"/>
            <a:ext cx="1289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Shovel</a:t>
            </a:r>
            <a:endParaRPr b="1"/>
          </a:p>
        </p:txBody>
      </p:sp>
      <p:sp>
        <p:nvSpPr>
          <p:cNvPr id="121" name="Google Shape;121;p18"/>
          <p:cNvSpPr txBox="1"/>
          <p:nvPr/>
        </p:nvSpPr>
        <p:spPr>
          <a:xfrm>
            <a:off x="5240200" y="4465100"/>
            <a:ext cx="14451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Wheelbarrow</a:t>
            </a:r>
            <a:endParaRPr b="1"/>
          </a:p>
        </p:txBody>
      </p:sp>
      <p:sp>
        <p:nvSpPr>
          <p:cNvPr id="122" name="Google Shape;122;p18"/>
          <p:cNvSpPr txBox="1"/>
          <p:nvPr/>
        </p:nvSpPr>
        <p:spPr>
          <a:xfrm>
            <a:off x="6051875" y="1754400"/>
            <a:ext cx="1289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Pliers</a:t>
            </a:r>
            <a:endParaRPr b="1"/>
          </a:p>
        </p:txBody>
      </p:sp>
      <p:pic>
        <p:nvPicPr>
          <p:cNvPr id="123" name="Google Shape;123;p18"/>
          <p:cNvPicPr preferRelativeResize="0"/>
          <p:nvPr/>
        </p:nvPicPr>
        <p:blipFill>
          <a:blip r:embed="rId7">
            <a:alphaModFix/>
          </a:blip>
          <a:stretch>
            <a:fillRect/>
          </a:stretch>
        </p:blipFill>
        <p:spPr>
          <a:xfrm>
            <a:off x="3164325" y="2039920"/>
            <a:ext cx="1289700" cy="687832"/>
          </a:xfrm>
          <a:prstGeom prst="rect">
            <a:avLst/>
          </a:prstGeom>
          <a:noFill/>
          <a:ln>
            <a:noFill/>
          </a:ln>
        </p:spPr>
      </p:pic>
      <p:sp>
        <p:nvSpPr>
          <p:cNvPr id="124" name="Google Shape;124;p18"/>
          <p:cNvSpPr txBox="1"/>
          <p:nvPr/>
        </p:nvSpPr>
        <p:spPr>
          <a:xfrm>
            <a:off x="3240525" y="2647950"/>
            <a:ext cx="1289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Can opener</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describe levers using forces</a:t>
            </a:r>
            <a:endParaRPr/>
          </a:p>
        </p:txBody>
      </p:sp>
      <p:sp>
        <p:nvSpPr>
          <p:cNvPr id="130" name="Google Shape;130;p19"/>
          <p:cNvSpPr txBox="1">
            <a:spLocks noGrp="1"/>
          </p:cNvSpPr>
          <p:nvPr>
            <p:ph type="body" idx="2"/>
          </p:nvPr>
        </p:nvSpPr>
        <p:spPr>
          <a:xfrm>
            <a:off x="552550" y="852700"/>
            <a:ext cx="63690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Simple machines</a:t>
            </a:r>
            <a:r>
              <a:rPr lang="en-GB"/>
              <a:t> are devices which make a job easier to do.</a:t>
            </a:r>
            <a:endParaRPr/>
          </a:p>
          <a:p>
            <a:pPr marL="0" lvl="0" indent="0" algn="l" rtl="0">
              <a:spcBef>
                <a:spcPts val="1600"/>
              </a:spcBef>
              <a:spcAft>
                <a:spcPts val="0"/>
              </a:spcAft>
              <a:buNone/>
            </a:pPr>
            <a:r>
              <a:rPr lang="en-GB"/>
              <a:t>The job becomes easier by changing the size, direction or speed of a force.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GB"/>
              <a:t>     Levers			Pulleys				Screws</a:t>
            </a:r>
            <a:endParaRPr/>
          </a:p>
        </p:txBody>
      </p:sp>
      <p:pic>
        <p:nvPicPr>
          <p:cNvPr id="131" name="Google Shape;131;p19"/>
          <p:cNvPicPr preferRelativeResize="0"/>
          <p:nvPr/>
        </p:nvPicPr>
        <p:blipFill>
          <a:blip r:embed="rId3">
            <a:alphaModFix/>
          </a:blip>
          <a:stretch>
            <a:fillRect/>
          </a:stretch>
        </p:blipFill>
        <p:spPr>
          <a:xfrm>
            <a:off x="506775" y="2680901"/>
            <a:ext cx="2035578" cy="1439323"/>
          </a:xfrm>
          <a:prstGeom prst="rect">
            <a:avLst/>
          </a:prstGeom>
          <a:noFill/>
          <a:ln>
            <a:noFill/>
          </a:ln>
        </p:spPr>
      </p:pic>
      <p:pic>
        <p:nvPicPr>
          <p:cNvPr id="132" name="Google Shape;132;p19"/>
          <p:cNvPicPr preferRelativeResize="0"/>
          <p:nvPr/>
        </p:nvPicPr>
        <p:blipFill>
          <a:blip r:embed="rId4">
            <a:alphaModFix/>
          </a:blip>
          <a:stretch>
            <a:fillRect/>
          </a:stretch>
        </p:blipFill>
        <p:spPr>
          <a:xfrm>
            <a:off x="2726051" y="2922200"/>
            <a:ext cx="1495500" cy="1056200"/>
          </a:xfrm>
          <a:prstGeom prst="rect">
            <a:avLst/>
          </a:prstGeom>
          <a:noFill/>
          <a:ln>
            <a:noFill/>
          </a:ln>
        </p:spPr>
      </p:pic>
      <p:pic>
        <p:nvPicPr>
          <p:cNvPr id="133" name="Google Shape;133;p19"/>
          <p:cNvPicPr preferRelativeResize="0"/>
          <p:nvPr/>
        </p:nvPicPr>
        <p:blipFill>
          <a:blip r:embed="rId5">
            <a:alphaModFix/>
          </a:blip>
          <a:stretch>
            <a:fillRect/>
          </a:stretch>
        </p:blipFill>
        <p:spPr>
          <a:xfrm>
            <a:off x="7569350" y="220455"/>
            <a:ext cx="1009750" cy="2419349"/>
          </a:xfrm>
          <a:prstGeom prst="rect">
            <a:avLst/>
          </a:prstGeom>
          <a:noFill/>
          <a:ln>
            <a:noFill/>
          </a:ln>
        </p:spPr>
      </p:pic>
      <p:pic>
        <p:nvPicPr>
          <p:cNvPr id="134" name="Google Shape;134;p19"/>
          <p:cNvPicPr preferRelativeResize="0"/>
          <p:nvPr/>
        </p:nvPicPr>
        <p:blipFill>
          <a:blip r:embed="rId6">
            <a:alphaModFix/>
          </a:blip>
          <a:stretch>
            <a:fillRect/>
          </a:stretch>
        </p:blipFill>
        <p:spPr>
          <a:xfrm>
            <a:off x="7187275" y="2922200"/>
            <a:ext cx="1615476" cy="1613350"/>
          </a:xfrm>
          <a:prstGeom prst="rect">
            <a:avLst/>
          </a:prstGeom>
          <a:noFill/>
          <a:ln>
            <a:noFill/>
          </a:ln>
        </p:spPr>
      </p:pic>
      <p:pic>
        <p:nvPicPr>
          <p:cNvPr id="135" name="Google Shape;135;p19"/>
          <p:cNvPicPr preferRelativeResize="0"/>
          <p:nvPr/>
        </p:nvPicPr>
        <p:blipFill>
          <a:blip r:embed="rId7">
            <a:alphaModFix/>
          </a:blip>
          <a:stretch>
            <a:fillRect/>
          </a:stretch>
        </p:blipFill>
        <p:spPr>
          <a:xfrm>
            <a:off x="4903771" y="2680900"/>
            <a:ext cx="1431327" cy="1439325"/>
          </a:xfrm>
          <a:prstGeom prst="rect">
            <a:avLst/>
          </a:prstGeom>
          <a:noFill/>
          <a:ln>
            <a:noFill/>
          </a:ln>
        </p:spPr>
      </p:pic>
      <p:sp>
        <p:nvSpPr>
          <p:cNvPr id="136" name="Google Shape;136;p19"/>
          <p:cNvSpPr txBox="1"/>
          <p:nvPr/>
        </p:nvSpPr>
        <p:spPr>
          <a:xfrm>
            <a:off x="6899650" y="66125"/>
            <a:ext cx="2130900" cy="49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r>
              <a:rPr lang="en-GB" sz="1800">
                <a:latin typeface="Century Gothic"/>
                <a:ea typeface="Century Gothic"/>
                <a:cs typeface="Century Gothic"/>
                <a:sym typeface="Century Gothic"/>
              </a:rPr>
              <a:t>Wedges</a:t>
            </a: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r>
              <a:rPr lang="en-GB" sz="1800">
                <a:latin typeface="Century Gothic"/>
                <a:ea typeface="Century Gothic"/>
                <a:cs typeface="Century Gothic"/>
                <a:sym typeface="Century Gothic"/>
              </a:rPr>
              <a:t>Wheels</a:t>
            </a:r>
            <a:endParaRPr sz="18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FAF4AB-6595-49EB-9B37-F9075408DE72}">
  <ds:schemaRefs>
    <ds:schemaRef ds:uri="d5c732d2-f217-444a-91d8-37c5714ca695"/>
    <ds:schemaRef ds:uri="http://schemas.microsoft.com/office/2006/metadata/properties"/>
    <ds:schemaRef ds:uri="8f659357-f805-491c-ad0b-5621b2de6466"/>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 ds:uri="http://purl.org/dc/elements/1.1/"/>
  </ds:schemaRefs>
</ds:datastoreItem>
</file>

<file path=customXml/itemProps2.xml><?xml version="1.0" encoding="utf-8"?>
<ds:datastoreItem xmlns:ds="http://schemas.openxmlformats.org/officeDocument/2006/customXml" ds:itemID="{828EB43F-B440-4D6A-A25D-EECCBF32ED68}">
  <ds:schemaRefs>
    <ds:schemaRef ds:uri="http://schemas.microsoft.com/sharepoint/v3/contenttype/forms"/>
  </ds:schemaRefs>
</ds:datastoreItem>
</file>

<file path=customXml/itemProps3.xml><?xml version="1.0" encoding="utf-8"?>
<ds:datastoreItem xmlns:ds="http://schemas.openxmlformats.org/officeDocument/2006/customXml" ds:itemID="{F9714A8E-7F8F-4262-9AEB-2DE3426F569B}"/>
</file>

<file path=docProps/app.xml><?xml version="1.0" encoding="utf-8"?>
<Properties xmlns="http://schemas.openxmlformats.org/officeDocument/2006/extended-properties" xmlns:vt="http://schemas.openxmlformats.org/officeDocument/2006/docPropsVTypes">
  <TotalTime>0</TotalTime>
  <Words>1483</Words>
  <Application>Microsoft Office PowerPoint</Application>
  <PresentationFormat>On-screen Show (16:9)</PresentationFormat>
  <Paragraphs>254</Paragraphs>
  <Slides>23</Slides>
  <Notes>23</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Century Gothic</vt:lpstr>
      <vt:lpstr>Simple Light</vt:lpstr>
      <vt:lpstr>SIMPLE MACHINES AND LEVERS</vt:lpstr>
      <vt:lpstr>PowerPoint Presentation</vt:lpstr>
      <vt:lpstr>PowerPoint Presentation</vt:lpstr>
      <vt:lpstr>PowerPoint Presentation</vt:lpstr>
      <vt:lpstr>PowerPoint Presentation</vt:lpstr>
      <vt:lpstr>PowerPoint Presentation</vt:lpstr>
      <vt:lpstr>We will describe levers using forces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describe levers using forces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MACHINES AND LEVERS</dc:title>
  <cp:lastModifiedBy>BAKER Mark [Southern River College]</cp:lastModifiedBy>
  <cp:revision>1</cp:revision>
  <dcterms:modified xsi:type="dcterms:W3CDTF">2023-11-22T12:49:46Z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51600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SourceUrl">
    <vt:lpwstr/>
  </property>
  <property fmtid="{D5CDD505-2E9C-101B-9397-08002B2CF9AE}" pid="11" name="_SharedFileIndex">
    <vt:lpwstr/>
  </property>
  <property fmtid="{D5CDD505-2E9C-101B-9397-08002B2CF9AE}" pid="12" name="MediaServiceImageTags">
    <vt:lpwstr/>
  </property>
</Properties>
</file>